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7"/>
  </p:notesMasterIdLst>
  <p:sldIdLst>
    <p:sldId id="256" r:id="rId2"/>
    <p:sldId id="257" r:id="rId3"/>
    <p:sldId id="272" r:id="rId4"/>
    <p:sldId id="258" r:id="rId5"/>
    <p:sldId id="273" r:id="rId6"/>
    <p:sldId id="261" r:id="rId7"/>
    <p:sldId id="271" r:id="rId8"/>
    <p:sldId id="262" r:id="rId9"/>
    <p:sldId id="264" r:id="rId10"/>
    <p:sldId id="263" r:id="rId11"/>
    <p:sldId id="265" r:id="rId12"/>
    <p:sldId id="266" r:id="rId13"/>
    <p:sldId id="270" r:id="rId14"/>
    <p:sldId id="259" r:id="rId15"/>
    <p:sldId id="267"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527" autoAdjust="0"/>
    <p:restoredTop sz="94660"/>
  </p:normalViewPr>
  <p:slideViewPr>
    <p:cSldViewPr snapToGrid="0">
      <p:cViewPr varScale="1">
        <p:scale>
          <a:sx n="85" d="100"/>
          <a:sy n="85" d="100"/>
        </p:scale>
        <p:origin x="523"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jpe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23CDCE-6AE3-4868-A6A7-DC9386A3CB32}" type="datetimeFigureOut">
              <a:rPr lang="en-US" smtClean="0"/>
              <a:t>5/27/2022</a:t>
            </a:fld>
            <a:endParaRPr lang="en-US"/>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FB89DC-2DD7-4BC4-870C-18A93307BF30}" type="slidenum">
              <a:rPr lang="en-US" smtClean="0"/>
              <a:t>‹#›</a:t>
            </a:fld>
            <a:endParaRPr lang="en-US"/>
          </a:p>
        </p:txBody>
      </p:sp>
    </p:spTree>
    <p:extLst>
      <p:ext uri="{BB962C8B-B14F-4D97-AF65-F5344CB8AC3E}">
        <p14:creationId xmlns:p14="http://schemas.microsoft.com/office/powerpoint/2010/main" val="3002993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tr-TR"/>
              <a:t>Asıl başlık stilini düzenlemek için tıklayın</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11569B82-D436-4971-9035-AF4560DC1D64}" type="datetime1">
              <a:rPr lang="en-US" smtClean="0"/>
              <a:t>5/27/2022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7B21D29A-68AE-46DC-A2BC-946C328F5BDB}" type="datetime1">
              <a:rPr lang="en-US" smtClean="0"/>
              <a:t>5/27/2022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tr-TR"/>
              <a:t>Asıl başlık stilini düzenlemek için tıklayın</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tr-TR"/>
              <a:t>Asıl metin stillerini düzenlemek için tıklayın</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4DD71A21-0F16-4EE3-B595-C6DE0399F27F}" type="datetime1">
              <a:rPr lang="en-US" smtClean="0"/>
              <a:t>5/27/2022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tr-TR"/>
              <a:t>Asıl başlık stilini düzenlemek için tıklayın</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tr-TR"/>
              <a:t>Asıl metin stillerini düzenlemek için tıklayın</a:t>
            </a:r>
          </a:p>
        </p:txBody>
      </p:sp>
      <p:sp>
        <p:nvSpPr>
          <p:cNvPr id="5" name="Date Placeholder 4"/>
          <p:cNvSpPr>
            <a:spLocks noGrp="1"/>
          </p:cNvSpPr>
          <p:nvPr>
            <p:ph type="dt" sz="half" idx="10"/>
          </p:nvPr>
        </p:nvSpPr>
        <p:spPr/>
        <p:txBody>
          <a:bodyPr/>
          <a:lstStyle/>
          <a:p>
            <a:fld id="{8446EC69-26BE-45F0-BB66-818E5DB7E1ED}" type="datetime1">
              <a:rPr lang="en-US" smtClean="0"/>
              <a:t>5/27/2022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lıntı İsim Kartı">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tr-TR"/>
              <a:t>Asıl başlık stilini düzenlemek için tıklayın</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tr-TR"/>
              <a:t>Asıl metin stillerini düzenlemek için tıklayın</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tr-TR"/>
              <a:t>Asıl metin stillerini düzenlemek için tıklayın</a:t>
            </a:r>
          </a:p>
        </p:txBody>
      </p:sp>
      <p:sp>
        <p:nvSpPr>
          <p:cNvPr id="5" name="Date Placeholder 4"/>
          <p:cNvSpPr>
            <a:spLocks noGrp="1"/>
          </p:cNvSpPr>
          <p:nvPr>
            <p:ph type="dt" sz="half" idx="10"/>
          </p:nvPr>
        </p:nvSpPr>
        <p:spPr/>
        <p:txBody>
          <a:bodyPr/>
          <a:lstStyle/>
          <a:p>
            <a:fld id="{2A2F2A86-30FA-4E37-A8CF-30B38A2CC104}" type="datetime1">
              <a:rPr lang="en-US" smtClean="0"/>
              <a:t>5/27/2022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Doğru veya Yanlış">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tr-TR"/>
              <a:t>Asıl başlık stilini düzenlemek için tıklayın</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tr-TR"/>
              <a:t>Asıl metin stillerini düzenlemek için tıklayın</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tr-TR"/>
              <a:t>Asıl metin stillerini düzenlemek için tıklayın</a:t>
            </a:r>
          </a:p>
        </p:txBody>
      </p:sp>
      <p:sp>
        <p:nvSpPr>
          <p:cNvPr id="5" name="Date Placeholder 4"/>
          <p:cNvSpPr>
            <a:spLocks noGrp="1"/>
          </p:cNvSpPr>
          <p:nvPr>
            <p:ph type="dt" sz="half" idx="10"/>
          </p:nvPr>
        </p:nvSpPr>
        <p:spPr/>
        <p:txBody>
          <a:bodyPr/>
          <a:lstStyle/>
          <a:p>
            <a:fld id="{FB8D07CC-1DEC-4BD5-8148-F528387EBB6B}" type="datetime1">
              <a:rPr lang="en-US" smtClean="0"/>
              <a:t>5/27/2022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ncho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4E48B82A-782D-40A2-9162-8D3CB9B4A046}" type="datetime1">
              <a:rPr lang="en-US" smtClean="0"/>
              <a:t>5/27/2022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3054518E-DA6C-4A77-B837-1DD00265882E}" type="datetime1">
              <a:rPr lang="en-US" smtClean="0"/>
              <a:t>5/27/2022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tr-TR"/>
              <a:t>Asıl başlık stilini düzenlemek için tıklayın</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AFE29EDF-218D-4E2C-9A13-DE1F873BD9F5}" type="datetime1">
              <a:rPr lang="en-US" smtClean="0"/>
              <a:t>5/27/2022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FAE3E3F1-DCC5-4608-B67F-0D58A7CCC12B}" type="datetime1">
              <a:rPr lang="en-US" smtClean="0"/>
              <a:t>5/27/2022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E0504325-DA4E-4610-964B-A327D29A7E33}" type="datetime1">
              <a:rPr lang="en-US" smtClean="0"/>
              <a:t>5/27/2022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A9B5BB0C-DBB9-423D-8E78-55EFB52B628C}" type="datetime1">
              <a:rPr lang="en-US" smtClean="0"/>
              <a:t>5/27/2022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6ADB6DB6-B633-4BFA-A3DC-C220FBB73565}" type="datetime1">
              <a:rPr lang="en-US" smtClean="0"/>
              <a:t>5/27/2022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60C5D2A-4C52-4E9A-9242-3EC9DCB4D234}" type="datetime1">
              <a:rPr lang="en-US" smtClean="0"/>
              <a:t>5/27/2022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tr-TR"/>
              <a:t>Asıl başlık stilini düzenlemek için tıklayın</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E13B3B7B-988C-47FF-A6DE-8CCFFEE8D75E}" type="datetime1">
              <a:rPr lang="en-US" smtClean="0"/>
              <a:t>5/27/2022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8A2103D3-6CA7-45AF-A2CC-94B170EBA5CB}" type="datetime1">
              <a:rPr lang="en-US" smtClean="0"/>
              <a:t>5/27/2022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EC7ECAB0-4377-48FF-9B33-884EB4FED13B}" type="datetime1">
              <a:rPr lang="en-US" smtClean="0"/>
              <a:t>5/27/2022</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hf hdr="0" ftr="0" dt="0"/>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hyperlink" Target="http://youtube.com/bmdersleri" TargetMode="External"/><Relationship Id="rId5" Type="http://schemas.openxmlformats.org/officeDocument/2006/relationships/image" Target="../media/image3.png"/><Relationship Id="rId4" Type="http://schemas.openxmlformats.org/officeDocument/2006/relationships/hyperlink" Target="https://www.youtube.com/channel/UCIdYgV-XFjv9q0IHtzUTtQw"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youtube.com/channel/UCIdYgV-XFjv9q0IHtzUTtQw" TargetMode="External"/><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youtube.com/bmdersleri" TargetMode="Externa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hyperlink" Target="https://www.youtube.com/channel/UCIdYgV-XFjv9q0IHtzUTtQw" TargetMode="External"/><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hyperlink" Target="http://youtube.com/bmdersleri" TargetMode="Externa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hyperlink" Target="http://youtube.com/bmdersleri" TargetMode="External"/><Relationship Id="rId5" Type="http://schemas.openxmlformats.org/officeDocument/2006/relationships/image" Target="../media/image3.png"/><Relationship Id="rId4" Type="http://schemas.openxmlformats.org/officeDocument/2006/relationships/hyperlink" Target="https://www.youtube.com/channel/UCIdYgV-XFjv9q0IHtzUTtQw"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ikdörtgen: Köşeleri Yuvarlatılmış 5">
            <a:extLst>
              <a:ext uri="{FF2B5EF4-FFF2-40B4-BE49-F238E27FC236}">
                <a16:creationId xmlns:a16="http://schemas.microsoft.com/office/drawing/2014/main" id="{076FD396-29BE-4299-87ED-718DA102194B}"/>
              </a:ext>
            </a:extLst>
          </p:cNvPr>
          <p:cNvSpPr/>
          <p:nvPr/>
        </p:nvSpPr>
        <p:spPr>
          <a:xfrm>
            <a:off x="5947794" y="4370664"/>
            <a:ext cx="5972961" cy="2239861"/>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9BA139C7-4FF9-4739-8B42-CEE441CD9363}"/>
              </a:ext>
            </a:extLst>
          </p:cNvPr>
          <p:cNvSpPr>
            <a:spLocks noGrp="1"/>
          </p:cNvSpPr>
          <p:nvPr>
            <p:ph type="ctrTitle"/>
          </p:nvPr>
        </p:nvSpPr>
        <p:spPr>
          <a:xfrm>
            <a:off x="1065219" y="2210378"/>
            <a:ext cx="10450398" cy="888718"/>
          </a:xfrm>
        </p:spPr>
        <p:txBody>
          <a:bodyPr>
            <a:normAutofit/>
          </a:bodyPr>
          <a:lstStyle/>
          <a:p>
            <a:pPr algn="ctr"/>
            <a:r>
              <a:rPr lang="tr-TR" sz="3600" b="1" dirty="0">
                <a:ln w="9525">
                  <a:solidFill>
                    <a:schemeClr val="bg1"/>
                  </a:solidFill>
                  <a:prstDash val="solid"/>
                </a:ln>
                <a:solidFill>
                  <a:schemeClr val="tx1"/>
                </a:solidFill>
                <a:effectLst>
                  <a:outerShdw blurRad="12700" dist="38100" dir="2700000" algn="tl" rotWithShape="0">
                    <a:schemeClr val="bg1">
                      <a:lumMod val="50000"/>
                    </a:schemeClr>
                  </a:outerShdw>
                </a:effectLst>
              </a:rPr>
              <a:t>Java’da </a:t>
            </a:r>
            <a:r>
              <a:rPr lang="tr-TR" sz="3600" b="1" dirty="0" err="1">
                <a:ln w="9525">
                  <a:solidFill>
                    <a:schemeClr val="bg1"/>
                  </a:solidFill>
                  <a:prstDash val="solid"/>
                </a:ln>
                <a:solidFill>
                  <a:schemeClr val="tx1"/>
                </a:solidFill>
                <a:effectLst>
                  <a:outerShdw blurRad="12700" dist="38100" dir="2700000" algn="tl" rotWithShape="0">
                    <a:schemeClr val="bg1">
                      <a:lumMod val="50000"/>
                    </a:schemeClr>
                  </a:outerShdw>
                </a:effectLst>
              </a:rPr>
              <a:t>Polimorfizm</a:t>
            </a:r>
            <a:endParaRPr lang="en-US" sz="3600" b="1"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4" name="Slayt Numarası Yer Tutucusu 3">
            <a:extLst>
              <a:ext uri="{FF2B5EF4-FFF2-40B4-BE49-F238E27FC236}">
                <a16:creationId xmlns:a16="http://schemas.microsoft.com/office/drawing/2014/main" id="{EF0C1E0F-E3F3-485B-B968-94C7F3058E4B}"/>
              </a:ext>
            </a:extLst>
          </p:cNvPr>
          <p:cNvSpPr>
            <a:spLocks noGrp="1"/>
          </p:cNvSpPr>
          <p:nvPr>
            <p:ph type="sldNum" sz="quarter" idx="12"/>
          </p:nvPr>
        </p:nvSpPr>
        <p:spPr/>
        <p:txBody>
          <a:bodyPr/>
          <a:lstStyle/>
          <a:p>
            <a:fld id="{D57F1E4F-1CFF-5643-939E-217C01CDF565}" type="slidenum">
              <a:rPr lang="en-US" smtClean="0"/>
              <a:pPr/>
              <a:t>1</a:t>
            </a:fld>
            <a:endParaRPr lang="en-US" dirty="0"/>
          </a:p>
        </p:txBody>
      </p:sp>
      <p:sp>
        <p:nvSpPr>
          <p:cNvPr id="7" name="Alt Başlık 2">
            <a:extLst>
              <a:ext uri="{FF2B5EF4-FFF2-40B4-BE49-F238E27FC236}">
                <a16:creationId xmlns:a16="http://schemas.microsoft.com/office/drawing/2014/main" id="{ABB297CB-A6C7-4031-8C8E-CA95B981B15B}"/>
              </a:ext>
            </a:extLst>
          </p:cNvPr>
          <p:cNvSpPr txBox="1">
            <a:spLocks/>
          </p:cNvSpPr>
          <p:nvPr/>
        </p:nvSpPr>
        <p:spPr>
          <a:xfrm>
            <a:off x="6421677" y="4712102"/>
            <a:ext cx="5499078" cy="2015869"/>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r>
              <a:rPr lang="tr-TR" dirty="0">
                <a:solidFill>
                  <a:schemeClr val="tx1"/>
                </a:solidFill>
              </a:rPr>
              <a:t>Hazırlayan ve Sunan: </a:t>
            </a:r>
            <a:r>
              <a:rPr lang="tr-TR" b="1" dirty="0">
                <a:solidFill>
                  <a:schemeClr val="tx1"/>
                </a:solidFill>
              </a:rPr>
              <a:t>Ömer Sarı 2011404058</a:t>
            </a:r>
          </a:p>
          <a:p>
            <a:r>
              <a:rPr lang="tr-TR" dirty="0">
                <a:solidFill>
                  <a:schemeClr val="tx1"/>
                </a:solidFill>
              </a:rPr>
              <a:t>Tarih                            : 26/05/2022</a:t>
            </a:r>
          </a:p>
          <a:p>
            <a:r>
              <a:rPr lang="tr-TR" dirty="0">
                <a:solidFill>
                  <a:schemeClr val="tx1"/>
                </a:solidFill>
              </a:rPr>
              <a:t>Sürüm                         : v1</a:t>
            </a:r>
          </a:p>
          <a:p>
            <a:r>
              <a:rPr lang="tr-TR" dirty="0">
                <a:solidFill>
                  <a:schemeClr val="tx1"/>
                </a:solidFill>
              </a:rPr>
              <a:t>Ders Yürütücüsü        : Doç. Dr. İsmail KIRBAŞ </a:t>
            </a:r>
            <a:endParaRPr lang="en-US" dirty="0">
              <a:solidFill>
                <a:schemeClr val="tx1"/>
              </a:solidFill>
            </a:endParaRPr>
          </a:p>
        </p:txBody>
      </p:sp>
      <p:pic>
        <p:nvPicPr>
          <p:cNvPr id="2056" name="Picture 8" descr="Kurumsal Kimlik | Burdur Mehmet Akif Ersoy Üniversitesi">
            <a:extLst>
              <a:ext uri="{FF2B5EF4-FFF2-40B4-BE49-F238E27FC236}">
                <a16:creationId xmlns:a16="http://schemas.microsoft.com/office/drawing/2014/main" id="{E2792D4B-1016-4ED8-9CF3-B4FFBE7AB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0292" t="8691" r="10665" b="11290"/>
          <a:stretch/>
        </p:blipFill>
        <p:spPr bwMode="auto">
          <a:xfrm>
            <a:off x="4951722" y="179000"/>
            <a:ext cx="1992144" cy="6853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a:extLst>
              <a:ext uri="{FF2B5EF4-FFF2-40B4-BE49-F238E27FC236}">
                <a16:creationId xmlns:a16="http://schemas.microsoft.com/office/drawing/2014/main" id="{9C97840F-45F2-4B61-ACA8-042E075CB659}"/>
              </a:ext>
            </a:extLst>
          </p:cNvPr>
          <p:cNvPicPr>
            <a:picLocks noChangeAspect="1" noChangeArrowheads="1"/>
          </p:cNvPicPr>
          <p:nvPr/>
        </p:nvPicPr>
        <p:blipFill>
          <a:blip r:embed="rId3"/>
          <a:srcRect t="3201" b="3201"/>
          <a:stretch/>
        </p:blipFill>
        <p:spPr bwMode="auto">
          <a:xfrm>
            <a:off x="1866004" y="4326316"/>
            <a:ext cx="3731713" cy="232855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3" name="Alt Başlık 2">
            <a:extLst>
              <a:ext uri="{FF2B5EF4-FFF2-40B4-BE49-F238E27FC236}">
                <a16:creationId xmlns:a16="http://schemas.microsoft.com/office/drawing/2014/main" id="{49E0EA79-140A-465A-BD6F-C58E011B4CAE}"/>
              </a:ext>
            </a:extLst>
          </p:cNvPr>
          <p:cNvSpPr txBox="1">
            <a:spLocks/>
          </p:cNvSpPr>
          <p:nvPr/>
        </p:nvSpPr>
        <p:spPr>
          <a:xfrm>
            <a:off x="3854741" y="965324"/>
            <a:ext cx="4186106" cy="1126283"/>
          </a:xfrm>
          <a:prstGeom prst="rect">
            <a:avLst/>
          </a:prstGeom>
        </p:spPr>
        <p:txBody>
          <a:bodyPr vert="horz" lIns="91440" tIns="45720" rIns="91440" bIns="45720" rtlCol="0" anchor="t">
            <a:normAutofit/>
            <a:scene3d>
              <a:camera prst="orthographicFront"/>
              <a:lightRig rig="harsh" dir="t"/>
            </a:scene3d>
            <a:sp3d extrusionH="57150" prstMaterial="matte">
              <a:bevelT w="63500" h="12700" prst="angle"/>
              <a:contourClr>
                <a:schemeClr val="bg1">
                  <a:lumMod val="65000"/>
                </a:schemeClr>
              </a:contourClr>
            </a:sp3d>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pPr algn="ctr"/>
            <a:r>
              <a:rPr lang="tr-TR" b="1" dirty="0">
                <a:ln/>
                <a:solidFill>
                  <a:schemeClr val="accent3"/>
                </a:solidFill>
              </a:rPr>
              <a:t>Nesneye Dayalı Programlama Dersi</a:t>
            </a:r>
            <a:endParaRPr lang="en-US" b="1" dirty="0">
              <a:ln/>
              <a:solidFill>
                <a:schemeClr val="accent3"/>
              </a:solidFill>
            </a:endParaRPr>
          </a:p>
        </p:txBody>
      </p:sp>
      <p:pic>
        <p:nvPicPr>
          <p:cNvPr id="5" name="Resim 4">
            <a:hlinkClick r:id="rId4"/>
            <a:extLst>
              <a:ext uri="{FF2B5EF4-FFF2-40B4-BE49-F238E27FC236}">
                <a16:creationId xmlns:a16="http://schemas.microsoft.com/office/drawing/2014/main" id="{EED764AF-282C-4771-8AA0-42C0A63C7DC7}"/>
              </a:ext>
            </a:extLst>
          </p:cNvPr>
          <p:cNvPicPr>
            <a:picLocks noChangeAspect="1"/>
          </p:cNvPicPr>
          <p:nvPr/>
        </p:nvPicPr>
        <p:blipFill>
          <a:blip r:embed="rId5"/>
          <a:stretch>
            <a:fillRect/>
          </a:stretch>
        </p:blipFill>
        <p:spPr>
          <a:xfrm>
            <a:off x="810778" y="-55368"/>
            <a:ext cx="1778435" cy="1633526"/>
          </a:xfrm>
          <a:prstGeom prst="rect">
            <a:avLst/>
          </a:prstGeom>
        </p:spPr>
      </p:pic>
      <p:sp>
        <p:nvSpPr>
          <p:cNvPr id="8" name="Dikdörtgen 7">
            <a:extLst>
              <a:ext uri="{FF2B5EF4-FFF2-40B4-BE49-F238E27FC236}">
                <a16:creationId xmlns:a16="http://schemas.microsoft.com/office/drawing/2014/main" id="{1E4F3095-F1B4-404E-8096-C524CBBDD076}"/>
              </a:ext>
            </a:extLst>
          </p:cNvPr>
          <p:cNvSpPr/>
          <p:nvPr/>
        </p:nvSpPr>
        <p:spPr>
          <a:xfrm>
            <a:off x="399582" y="1366436"/>
            <a:ext cx="2772989" cy="276999"/>
          </a:xfrm>
          <a:prstGeom prst="rect">
            <a:avLst/>
          </a:prstGeom>
          <a:noFill/>
        </p:spPr>
        <p:txBody>
          <a:bodyPr wrap="square" lIns="91440" tIns="45720" rIns="91440" bIns="45720">
            <a:spAutoFit/>
          </a:bodyPr>
          <a:lstStyle/>
          <a:p>
            <a:pPr algn="ctr"/>
            <a:r>
              <a:rPr lang="tr-TR" sz="1200" b="0" cap="none" spc="0" dirty="0">
                <a:ln w="0"/>
                <a:effectLst>
                  <a:outerShdw blurRad="38100" dist="19050" dir="2700000" algn="tl" rotWithShape="0">
                    <a:schemeClr val="dk1">
                      <a:alpha val="40000"/>
                    </a:schemeClr>
                  </a:outerShdw>
                </a:effectLst>
                <a:hlinkClick r:id="rId6">
                  <a:extLst>
                    <a:ext uri="{A12FA001-AC4F-418D-AE19-62706E023703}">
                      <ahyp:hlinkClr xmlns:ahyp="http://schemas.microsoft.com/office/drawing/2018/hyperlinkcolor" val="tx"/>
                    </a:ext>
                  </a:extLst>
                </a:hlinkClick>
              </a:rPr>
              <a:t>http://youtube.com/bmdersleri</a:t>
            </a:r>
            <a:endParaRPr lang="tr-TR" sz="1200" b="0" cap="none" spc="0" dirty="0">
              <a:ln w="0"/>
              <a:effectLst>
                <a:outerShdw blurRad="38100" dist="19050" dir="2700000" algn="tl" rotWithShape="0">
                  <a:schemeClr val="dk1">
                    <a:alpha val="40000"/>
                  </a:schemeClr>
                </a:outerShdw>
              </a:effectLst>
            </a:endParaRPr>
          </a:p>
        </p:txBody>
      </p:sp>
      <p:pic>
        <p:nvPicPr>
          <p:cNvPr id="1026" name="Picture 2" descr="Object Oriented Programming: A curated set of resources">
            <a:extLst>
              <a:ext uri="{FF2B5EF4-FFF2-40B4-BE49-F238E27FC236}">
                <a16:creationId xmlns:a16="http://schemas.microsoft.com/office/drawing/2014/main" id="{A2F27DDA-67C0-41CC-BD3F-EBB74DA685A3}"/>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7570"/>
          <a:stretch/>
        </p:blipFill>
        <p:spPr bwMode="auto">
          <a:xfrm>
            <a:off x="9306374" y="212981"/>
            <a:ext cx="2559953" cy="1822402"/>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1375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a:t>Polimorfizm Örneği -1 (devam)</a:t>
            </a: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10</a:t>
            </a:fld>
            <a:endParaRPr lang="en-US" dirty="0"/>
          </a:p>
        </p:txBody>
      </p:sp>
      <p:sp>
        <p:nvSpPr>
          <p:cNvPr id="8" name="İçerik Yer Tutucusu 2">
            <a:extLst>
              <a:ext uri="{FF2B5EF4-FFF2-40B4-BE49-F238E27FC236}">
                <a16:creationId xmlns:a16="http://schemas.microsoft.com/office/drawing/2014/main" id="{F2A25E5B-E61F-42AF-BFF3-6EA49E8C2BEA}"/>
              </a:ext>
            </a:extLst>
          </p:cNvPr>
          <p:cNvSpPr>
            <a:spLocks noGrp="1"/>
          </p:cNvSpPr>
          <p:nvPr>
            <p:ph idx="1"/>
          </p:nvPr>
        </p:nvSpPr>
        <p:spPr>
          <a:xfrm>
            <a:off x="1418059" y="1405651"/>
            <a:ext cx="9079612" cy="853456"/>
          </a:xfrm>
        </p:spPr>
        <p:txBody>
          <a:bodyPr>
            <a:normAutofit fontScale="92500" lnSpcReduction="10000"/>
          </a:bodyPr>
          <a:lstStyle/>
          <a:p>
            <a:pPr algn="just"/>
            <a:r>
              <a:rPr lang="tr-TR" dirty="0"/>
              <a:t>Main sınıfımıza geldiğimizde kedi ve köpek tanımlamak için onların sınıflarını ayrı ayrı çağırmamız gerekiyor. Kedi sınıfı için konuş yöntemi sıkıntısız çalışırken köpek sınıfı için hata veriyor çünkü köpek sınıfının içine konuş yöntemini yazmadık.</a:t>
            </a:r>
          </a:p>
        </p:txBody>
      </p:sp>
      <p:pic>
        <p:nvPicPr>
          <p:cNvPr id="10" name="Resim 9">
            <a:extLst>
              <a:ext uri="{FF2B5EF4-FFF2-40B4-BE49-F238E27FC236}">
                <a16:creationId xmlns:a16="http://schemas.microsoft.com/office/drawing/2014/main" id="{A00B2CA5-1FD5-4FBA-B1D3-12BBF8F96EBC}"/>
              </a:ext>
            </a:extLst>
          </p:cNvPr>
          <p:cNvPicPr>
            <a:picLocks noChangeAspect="1"/>
          </p:cNvPicPr>
          <p:nvPr/>
        </p:nvPicPr>
        <p:blipFill>
          <a:blip r:embed="rId2"/>
          <a:stretch>
            <a:fillRect/>
          </a:stretch>
        </p:blipFill>
        <p:spPr>
          <a:xfrm>
            <a:off x="3246665" y="2581835"/>
            <a:ext cx="5038266" cy="2974093"/>
          </a:xfrm>
          <a:prstGeom prst="rect">
            <a:avLst/>
          </a:prstGeom>
        </p:spPr>
      </p:pic>
    </p:spTree>
    <p:extLst>
      <p:ext uri="{BB962C8B-B14F-4D97-AF65-F5344CB8AC3E}">
        <p14:creationId xmlns:p14="http://schemas.microsoft.com/office/powerpoint/2010/main" val="5302511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a:t>Polimorfizm Örneği -1 (devam)</a:t>
            </a: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11</a:t>
            </a:fld>
            <a:endParaRPr lang="en-US" dirty="0"/>
          </a:p>
        </p:txBody>
      </p:sp>
      <p:sp>
        <p:nvSpPr>
          <p:cNvPr id="8" name="İçerik Yer Tutucusu 2">
            <a:extLst>
              <a:ext uri="{FF2B5EF4-FFF2-40B4-BE49-F238E27FC236}">
                <a16:creationId xmlns:a16="http://schemas.microsoft.com/office/drawing/2014/main" id="{F2A25E5B-E61F-42AF-BFF3-6EA49E8C2BEA}"/>
              </a:ext>
            </a:extLst>
          </p:cNvPr>
          <p:cNvSpPr>
            <a:spLocks noGrp="1"/>
          </p:cNvSpPr>
          <p:nvPr>
            <p:ph idx="1"/>
          </p:nvPr>
        </p:nvSpPr>
        <p:spPr>
          <a:xfrm>
            <a:off x="1644563" y="1346929"/>
            <a:ext cx="9655408" cy="1488551"/>
          </a:xfrm>
        </p:spPr>
        <p:txBody>
          <a:bodyPr>
            <a:normAutofit/>
          </a:bodyPr>
          <a:lstStyle/>
          <a:p>
            <a:pPr algn="just"/>
            <a:r>
              <a:rPr lang="tr-TR" dirty="0"/>
              <a:t>Kedi ve köpek sınıflarını Hayvan sınıfının mirasları olarak atadık (</a:t>
            </a:r>
            <a:r>
              <a:rPr lang="tr-TR" dirty="0" err="1"/>
              <a:t>extends</a:t>
            </a:r>
            <a:r>
              <a:rPr lang="tr-TR" dirty="0"/>
              <a:t>) artık kedi ve köpek sınıfları alt sınıf(</a:t>
            </a:r>
            <a:r>
              <a:rPr lang="tr-TR" dirty="0" err="1"/>
              <a:t>subclass</a:t>
            </a:r>
            <a:r>
              <a:rPr lang="tr-TR" dirty="0"/>
              <a:t>) Hayvan sınıfı ise üst sınıf(</a:t>
            </a:r>
            <a:r>
              <a:rPr lang="tr-TR" dirty="0" err="1"/>
              <a:t>superclass</a:t>
            </a:r>
            <a:r>
              <a:rPr lang="tr-TR" dirty="0"/>
              <a:t>) olmuş oldu. </a:t>
            </a:r>
            <a:r>
              <a:rPr lang="tr-TR" dirty="0" err="1"/>
              <a:t>Konus</a:t>
            </a:r>
            <a:r>
              <a:rPr lang="tr-TR" dirty="0"/>
              <a:t> </a:t>
            </a:r>
            <a:r>
              <a:rPr lang="tr-TR" dirty="0" err="1"/>
              <a:t>methodunu</a:t>
            </a:r>
            <a:r>
              <a:rPr lang="tr-TR" dirty="0"/>
              <a:t> ise </a:t>
            </a:r>
            <a:r>
              <a:rPr lang="tr-TR" dirty="0" err="1"/>
              <a:t>overriding</a:t>
            </a:r>
            <a:r>
              <a:rPr lang="tr-TR" dirty="0"/>
              <a:t> yapmış olduk.</a:t>
            </a:r>
            <a:endParaRPr lang="en-US" dirty="0"/>
          </a:p>
        </p:txBody>
      </p:sp>
      <p:pic>
        <p:nvPicPr>
          <p:cNvPr id="6" name="Resim 5">
            <a:extLst>
              <a:ext uri="{FF2B5EF4-FFF2-40B4-BE49-F238E27FC236}">
                <a16:creationId xmlns:a16="http://schemas.microsoft.com/office/drawing/2014/main" id="{2180ED1B-A83D-4BF4-969D-8749F92C2266}"/>
              </a:ext>
            </a:extLst>
          </p:cNvPr>
          <p:cNvPicPr>
            <a:picLocks noChangeAspect="1"/>
          </p:cNvPicPr>
          <p:nvPr/>
        </p:nvPicPr>
        <p:blipFill>
          <a:blip r:embed="rId2"/>
          <a:stretch>
            <a:fillRect/>
          </a:stretch>
        </p:blipFill>
        <p:spPr>
          <a:xfrm>
            <a:off x="437659" y="2237631"/>
            <a:ext cx="5784081" cy="4229467"/>
          </a:xfrm>
          <a:prstGeom prst="rect">
            <a:avLst/>
          </a:prstGeom>
        </p:spPr>
      </p:pic>
      <p:pic>
        <p:nvPicPr>
          <p:cNvPr id="11" name="Resim 10">
            <a:extLst>
              <a:ext uri="{FF2B5EF4-FFF2-40B4-BE49-F238E27FC236}">
                <a16:creationId xmlns:a16="http://schemas.microsoft.com/office/drawing/2014/main" id="{93D80914-61B2-4592-9A7B-E7DB0FAE7B88}"/>
              </a:ext>
            </a:extLst>
          </p:cNvPr>
          <p:cNvPicPr>
            <a:picLocks noChangeAspect="1"/>
          </p:cNvPicPr>
          <p:nvPr/>
        </p:nvPicPr>
        <p:blipFill>
          <a:blip r:embed="rId3"/>
          <a:stretch>
            <a:fillRect/>
          </a:stretch>
        </p:blipFill>
        <p:spPr>
          <a:xfrm>
            <a:off x="6455516" y="2237631"/>
            <a:ext cx="5049095" cy="4237958"/>
          </a:xfrm>
          <a:prstGeom prst="rect">
            <a:avLst/>
          </a:prstGeom>
        </p:spPr>
      </p:pic>
    </p:spTree>
    <p:extLst>
      <p:ext uri="{BB962C8B-B14F-4D97-AF65-F5344CB8AC3E}">
        <p14:creationId xmlns:p14="http://schemas.microsoft.com/office/powerpoint/2010/main" val="31500357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a:t>Polimorfizm Örneği -1 (devam)</a:t>
            </a: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12</a:t>
            </a:fld>
            <a:endParaRPr lang="en-US" dirty="0"/>
          </a:p>
        </p:txBody>
      </p:sp>
      <p:sp>
        <p:nvSpPr>
          <p:cNvPr id="8" name="İçerik Yer Tutucusu 2">
            <a:extLst>
              <a:ext uri="{FF2B5EF4-FFF2-40B4-BE49-F238E27FC236}">
                <a16:creationId xmlns:a16="http://schemas.microsoft.com/office/drawing/2014/main" id="{F2A25E5B-E61F-42AF-BFF3-6EA49E8C2BEA}"/>
              </a:ext>
            </a:extLst>
          </p:cNvPr>
          <p:cNvSpPr>
            <a:spLocks noGrp="1"/>
          </p:cNvSpPr>
          <p:nvPr>
            <p:ph idx="1"/>
          </p:nvPr>
        </p:nvSpPr>
        <p:spPr>
          <a:xfrm>
            <a:off x="1644563" y="1346929"/>
            <a:ext cx="9655408" cy="1488551"/>
          </a:xfrm>
        </p:spPr>
        <p:txBody>
          <a:bodyPr>
            <a:normAutofit/>
          </a:bodyPr>
          <a:lstStyle/>
          <a:p>
            <a:pPr algn="just"/>
            <a:r>
              <a:rPr lang="tr-TR" dirty="0"/>
              <a:t>Artık hayvan1.konus() komutunu verdiğimizde hayvan1’e kedi referansı verildiği için kendi sınıfının içindeki konuş yöntemini çalıştırıyor. Köpek sınıfına bakarsak kendi içinde bir konuş yöntemi olmadığı için atasından yani Hayvan sınıfından aldığı konuş yöntemini çalıştırıyor.</a:t>
            </a:r>
            <a:endParaRPr lang="en-US" dirty="0"/>
          </a:p>
        </p:txBody>
      </p:sp>
      <p:pic>
        <p:nvPicPr>
          <p:cNvPr id="9" name="Resim 8">
            <a:extLst>
              <a:ext uri="{FF2B5EF4-FFF2-40B4-BE49-F238E27FC236}">
                <a16:creationId xmlns:a16="http://schemas.microsoft.com/office/drawing/2014/main" id="{F231BD35-0AD7-4BA9-B837-C7755F115CDE}"/>
              </a:ext>
            </a:extLst>
          </p:cNvPr>
          <p:cNvPicPr>
            <a:picLocks noChangeAspect="1"/>
          </p:cNvPicPr>
          <p:nvPr/>
        </p:nvPicPr>
        <p:blipFill>
          <a:blip r:embed="rId2"/>
          <a:stretch>
            <a:fillRect/>
          </a:stretch>
        </p:blipFill>
        <p:spPr>
          <a:xfrm>
            <a:off x="1311579" y="2981544"/>
            <a:ext cx="5610443" cy="3159279"/>
          </a:xfrm>
          <a:prstGeom prst="rect">
            <a:avLst/>
          </a:prstGeom>
        </p:spPr>
      </p:pic>
      <p:pic>
        <p:nvPicPr>
          <p:cNvPr id="11" name="Resim 10">
            <a:extLst>
              <a:ext uri="{FF2B5EF4-FFF2-40B4-BE49-F238E27FC236}">
                <a16:creationId xmlns:a16="http://schemas.microsoft.com/office/drawing/2014/main" id="{6C05CD37-88F3-406F-8A16-03CF960B576F}"/>
              </a:ext>
            </a:extLst>
          </p:cNvPr>
          <p:cNvPicPr>
            <a:picLocks noChangeAspect="1"/>
          </p:cNvPicPr>
          <p:nvPr/>
        </p:nvPicPr>
        <p:blipFill>
          <a:blip r:embed="rId3"/>
          <a:stretch>
            <a:fillRect/>
          </a:stretch>
        </p:blipFill>
        <p:spPr>
          <a:xfrm>
            <a:off x="7048767" y="3281009"/>
            <a:ext cx="4612505" cy="2070920"/>
          </a:xfrm>
          <a:prstGeom prst="rect">
            <a:avLst/>
          </a:prstGeom>
        </p:spPr>
      </p:pic>
    </p:spTree>
    <p:extLst>
      <p:ext uri="{BB962C8B-B14F-4D97-AF65-F5344CB8AC3E}">
        <p14:creationId xmlns:p14="http://schemas.microsoft.com/office/powerpoint/2010/main" val="5276347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a:t>Sonuç</a:t>
            </a: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13</a:t>
            </a:fld>
            <a:endParaRPr lang="en-US" dirty="0"/>
          </a:p>
        </p:txBody>
      </p:sp>
      <p:sp>
        <p:nvSpPr>
          <p:cNvPr id="8" name="İçerik Yer Tutucusu 2">
            <a:extLst>
              <a:ext uri="{FF2B5EF4-FFF2-40B4-BE49-F238E27FC236}">
                <a16:creationId xmlns:a16="http://schemas.microsoft.com/office/drawing/2014/main" id="{F2A25E5B-E61F-42AF-BFF3-6EA49E8C2BEA}"/>
              </a:ext>
            </a:extLst>
          </p:cNvPr>
          <p:cNvSpPr>
            <a:spLocks noGrp="1"/>
          </p:cNvSpPr>
          <p:nvPr>
            <p:ph idx="1"/>
          </p:nvPr>
        </p:nvSpPr>
        <p:spPr>
          <a:xfrm>
            <a:off x="2592925" y="2066396"/>
            <a:ext cx="6672163" cy="5364265"/>
          </a:xfrm>
        </p:spPr>
        <p:txBody>
          <a:bodyPr>
            <a:normAutofit/>
          </a:bodyPr>
          <a:lstStyle/>
          <a:p>
            <a:pPr marL="0" indent="0" algn="just">
              <a:buNone/>
            </a:pPr>
            <a:r>
              <a:rPr lang="tr-TR" dirty="0"/>
              <a:t>Gösterdiğimiz örnek aslında gözümüze çok hoş göründüğü için sanki olağan bir şeymiş gibi karşılıyor olabilirsiniz. Zaten yukarıdaki programdaki gibi bir işi yaptırabilmek için böyle bir kod yazmak gerekirdi diyebilirsiniz ama hiç de öyle değil. Eğer çok biçimlilik bizim hizmetimize sunulmamış olsaydı kalabalık ve hiç de hoş görünmeyen son derece </a:t>
            </a:r>
            <a:r>
              <a:rPr lang="tr-TR" dirty="0" err="1"/>
              <a:t>adaptif</a:t>
            </a:r>
            <a:r>
              <a:rPr lang="tr-TR" dirty="0"/>
              <a:t> olmayan bir yönteme baş vurmak zorunda kalacaktık. Programa yeni bir sınıf eklerken veya çıkarırken tüm programda değişiklikler yapmak zorunda kalacaktık. </a:t>
            </a:r>
            <a:r>
              <a:rPr lang="tr-TR" dirty="0" err="1"/>
              <a:t>Neyseki</a:t>
            </a:r>
            <a:r>
              <a:rPr lang="tr-TR" dirty="0"/>
              <a:t> </a:t>
            </a:r>
            <a:r>
              <a:rPr lang="tr-TR" dirty="0" err="1"/>
              <a:t>polimorfizm</a:t>
            </a:r>
            <a:r>
              <a:rPr lang="tr-TR" dirty="0"/>
              <a:t> diye bir şey var ve artık siz de nasıl kullanacağınızı biliyorsunuz.</a:t>
            </a:r>
            <a:endParaRPr lang="en-US" dirty="0"/>
          </a:p>
        </p:txBody>
      </p:sp>
    </p:spTree>
    <p:extLst>
      <p:ext uri="{BB962C8B-B14F-4D97-AF65-F5344CB8AC3E}">
        <p14:creationId xmlns:p14="http://schemas.microsoft.com/office/powerpoint/2010/main" val="26975881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lstStyle/>
          <a:p>
            <a:r>
              <a:rPr lang="tr-TR" dirty="0"/>
              <a:t>Kaynaklar</a:t>
            </a:r>
            <a:endParaRPr lang="en-US" dirty="0"/>
          </a:p>
        </p:txBody>
      </p:sp>
      <p:sp>
        <p:nvSpPr>
          <p:cNvPr id="3" name="İçerik Yer Tutucusu 2">
            <a:extLst>
              <a:ext uri="{FF2B5EF4-FFF2-40B4-BE49-F238E27FC236}">
                <a16:creationId xmlns:a16="http://schemas.microsoft.com/office/drawing/2014/main" id="{D913E1FE-4E39-426D-88DE-2D02D43C23AA}"/>
              </a:ext>
            </a:extLst>
          </p:cNvPr>
          <p:cNvSpPr>
            <a:spLocks noGrp="1"/>
          </p:cNvSpPr>
          <p:nvPr>
            <p:ph idx="1"/>
          </p:nvPr>
        </p:nvSpPr>
        <p:spPr/>
        <p:txBody>
          <a:bodyPr>
            <a:normAutofit lnSpcReduction="10000"/>
          </a:bodyPr>
          <a:lstStyle/>
          <a:p>
            <a:r>
              <a:rPr lang="tr-TR" dirty="0" err="1"/>
              <a:t>Inheritance</a:t>
            </a:r>
            <a:br>
              <a:rPr lang="tr-TR" dirty="0"/>
            </a:br>
            <a:r>
              <a:rPr lang="tr-TR" dirty="0"/>
              <a:t>(</a:t>
            </a:r>
            <a:r>
              <a:rPr lang="en-US" dirty="0"/>
              <a:t>https://www.w3schools.com/java/java_inheritance.asp</a:t>
            </a:r>
            <a:r>
              <a:rPr lang="tr-TR" dirty="0"/>
              <a:t>)</a:t>
            </a:r>
          </a:p>
          <a:p>
            <a:r>
              <a:rPr lang="tr-TR" dirty="0"/>
              <a:t>Polymorphism</a:t>
            </a:r>
            <a:br>
              <a:rPr lang="tr-TR" dirty="0"/>
            </a:br>
            <a:r>
              <a:rPr lang="tr-TR" dirty="0"/>
              <a:t>(</a:t>
            </a:r>
            <a:r>
              <a:rPr lang="en-US" dirty="0"/>
              <a:t>https://elifyonel.wordpress.com/2019/03/21/java-egitimi-26-java-polymorphism/</a:t>
            </a:r>
            <a:r>
              <a:rPr lang="tr-TR" dirty="0"/>
              <a:t>)</a:t>
            </a:r>
          </a:p>
          <a:p>
            <a:r>
              <a:rPr lang="tr-TR" dirty="0"/>
              <a:t>Polymorphism</a:t>
            </a:r>
            <a:br>
              <a:rPr lang="tr-TR" dirty="0"/>
            </a:br>
            <a:r>
              <a:rPr lang="tr-TR" dirty="0"/>
              <a:t>(</a:t>
            </a:r>
            <a:r>
              <a:rPr lang="en-US" dirty="0"/>
              <a:t>https://kayademirli.com/javada-polymorphism-cok-bicimlilik-polymorphism-nedir/</a:t>
            </a:r>
            <a:r>
              <a:rPr lang="tr-TR" dirty="0"/>
              <a:t>)</a:t>
            </a:r>
          </a:p>
          <a:p>
            <a:r>
              <a:rPr lang="tr-TR" dirty="0"/>
              <a:t>Polymorphism</a:t>
            </a:r>
            <a:br>
              <a:rPr lang="tr-TR" dirty="0"/>
            </a:br>
            <a:r>
              <a:rPr lang="tr-TR" dirty="0"/>
              <a:t>(</a:t>
            </a:r>
            <a:r>
              <a:rPr lang="en-US" dirty="0"/>
              <a:t>https://www.kodkampusu.com/javada-cok-bicimlilik-polymorphism/</a:t>
            </a:r>
            <a:r>
              <a:rPr lang="tr-TR" dirty="0"/>
              <a:t>)</a:t>
            </a:r>
          </a:p>
          <a:p>
            <a:r>
              <a:rPr lang="tr-TR" dirty="0"/>
              <a:t>Polymorphism</a:t>
            </a:r>
            <a:br>
              <a:rPr lang="tr-TR" dirty="0"/>
            </a:br>
            <a:r>
              <a:rPr lang="tr-TR" dirty="0"/>
              <a:t>(</a:t>
            </a:r>
            <a:r>
              <a:rPr lang="en-US" dirty="0"/>
              <a:t>https://www.geeksforgeeks.org/polymorphism-in-java/</a:t>
            </a:r>
            <a:r>
              <a:rPr lang="tr-TR" dirty="0"/>
              <a:t>)</a:t>
            </a:r>
          </a:p>
          <a:p>
            <a:endParaRPr lang="en-US" dirty="0"/>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14</a:t>
            </a:fld>
            <a:endParaRPr lang="en-US" dirty="0"/>
          </a:p>
        </p:txBody>
      </p:sp>
      <p:pic>
        <p:nvPicPr>
          <p:cNvPr id="5" name="Picture 8" descr="Kurumsal Kimlik | Burdur Mehmet Akif Ersoy Üniversitesi">
            <a:extLst>
              <a:ext uri="{FF2B5EF4-FFF2-40B4-BE49-F238E27FC236}">
                <a16:creationId xmlns:a16="http://schemas.microsoft.com/office/drawing/2014/main" id="{B9692603-E4BF-4B67-BABB-587E14DDD61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0292" t="8691" r="10665" b="11290"/>
          <a:stretch/>
        </p:blipFill>
        <p:spPr bwMode="auto">
          <a:xfrm>
            <a:off x="10078311" y="102395"/>
            <a:ext cx="1992144" cy="685387"/>
          </a:xfrm>
          <a:prstGeom prst="rect">
            <a:avLst/>
          </a:prstGeom>
          <a:noFill/>
          <a:extLst>
            <a:ext uri="{909E8E84-426E-40DD-AFC4-6F175D3DCCD1}">
              <a14:hiddenFill xmlns:a14="http://schemas.microsoft.com/office/drawing/2010/main">
                <a:solidFill>
                  <a:srgbClr val="FFFFFF"/>
                </a:solidFill>
              </a14:hiddenFill>
            </a:ext>
          </a:extLst>
        </p:spPr>
      </p:pic>
      <p:pic>
        <p:nvPicPr>
          <p:cNvPr id="8" name="Resim 7">
            <a:hlinkClick r:id="rId3"/>
            <a:extLst>
              <a:ext uri="{FF2B5EF4-FFF2-40B4-BE49-F238E27FC236}">
                <a16:creationId xmlns:a16="http://schemas.microsoft.com/office/drawing/2014/main" id="{E615FC51-021C-4530-9CCB-7B39F7838C2C}"/>
              </a:ext>
            </a:extLst>
          </p:cNvPr>
          <p:cNvPicPr>
            <a:picLocks noChangeAspect="1"/>
          </p:cNvPicPr>
          <p:nvPr/>
        </p:nvPicPr>
        <p:blipFill>
          <a:blip r:embed="rId4"/>
          <a:stretch>
            <a:fillRect/>
          </a:stretch>
        </p:blipFill>
        <p:spPr>
          <a:xfrm>
            <a:off x="9794742" y="4953001"/>
            <a:ext cx="1778435" cy="1633526"/>
          </a:xfrm>
          <a:prstGeom prst="rect">
            <a:avLst/>
          </a:prstGeom>
        </p:spPr>
      </p:pic>
      <p:sp>
        <p:nvSpPr>
          <p:cNvPr id="10" name="Dikdörtgen 9">
            <a:extLst>
              <a:ext uri="{FF2B5EF4-FFF2-40B4-BE49-F238E27FC236}">
                <a16:creationId xmlns:a16="http://schemas.microsoft.com/office/drawing/2014/main" id="{04E655F6-73B9-4FAB-871E-DBA2FF42B388}"/>
              </a:ext>
            </a:extLst>
          </p:cNvPr>
          <p:cNvSpPr/>
          <p:nvPr/>
        </p:nvSpPr>
        <p:spPr>
          <a:xfrm>
            <a:off x="9297466" y="6375757"/>
            <a:ext cx="2772989" cy="276999"/>
          </a:xfrm>
          <a:prstGeom prst="rect">
            <a:avLst/>
          </a:prstGeom>
          <a:noFill/>
        </p:spPr>
        <p:txBody>
          <a:bodyPr wrap="square" lIns="91440" tIns="45720" rIns="91440" bIns="45720">
            <a:spAutoFit/>
          </a:bodyPr>
          <a:lstStyle/>
          <a:p>
            <a:pPr algn="ctr"/>
            <a:r>
              <a:rPr lang="tr-TR" sz="1200" b="0" cap="none" spc="0" dirty="0">
                <a:ln w="0"/>
                <a:effectLst>
                  <a:outerShdw blurRad="38100" dist="19050" dir="2700000" algn="tl" rotWithShape="0">
                    <a:schemeClr val="dk1">
                      <a:alpha val="40000"/>
                    </a:schemeClr>
                  </a:outerShdw>
                </a:effectLst>
                <a:hlinkClick r:id="rId5">
                  <a:extLst>
                    <a:ext uri="{A12FA001-AC4F-418D-AE19-62706E023703}">
                      <ahyp:hlinkClr xmlns:ahyp="http://schemas.microsoft.com/office/drawing/2018/hyperlinkcolor" val="tx"/>
                    </a:ext>
                  </a:extLst>
                </a:hlinkClick>
              </a:rPr>
              <a:t>http://youtube.com/bmdersleri</a:t>
            </a:r>
            <a:endParaRPr lang="tr-TR" sz="1200" b="0" cap="none" spc="0"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5561385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ikdörtgen: Köşeleri Yuvarlatılmış 5">
            <a:extLst>
              <a:ext uri="{FF2B5EF4-FFF2-40B4-BE49-F238E27FC236}">
                <a16:creationId xmlns:a16="http://schemas.microsoft.com/office/drawing/2014/main" id="{076FD396-29BE-4299-87ED-718DA102194B}"/>
              </a:ext>
            </a:extLst>
          </p:cNvPr>
          <p:cNvSpPr/>
          <p:nvPr/>
        </p:nvSpPr>
        <p:spPr>
          <a:xfrm>
            <a:off x="5947794" y="4389562"/>
            <a:ext cx="5972961" cy="2239861"/>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9BA139C7-4FF9-4739-8B42-CEE441CD9363}"/>
              </a:ext>
            </a:extLst>
          </p:cNvPr>
          <p:cNvSpPr>
            <a:spLocks noGrp="1"/>
          </p:cNvSpPr>
          <p:nvPr>
            <p:ph type="ctrTitle"/>
          </p:nvPr>
        </p:nvSpPr>
        <p:spPr>
          <a:xfrm>
            <a:off x="2810311" y="3232513"/>
            <a:ext cx="7768206" cy="888718"/>
          </a:xfrm>
        </p:spPr>
        <p:txBody>
          <a:bodyPr>
            <a:normAutofit fontScale="90000"/>
          </a:bodyPr>
          <a:lstStyle/>
          <a:p>
            <a:r>
              <a:rPr lang="tr-TR" b="1" dirty="0">
                <a:ln w="9525">
                  <a:solidFill>
                    <a:schemeClr val="bg1"/>
                  </a:solidFill>
                  <a:prstDash val="solid"/>
                </a:ln>
                <a:solidFill>
                  <a:schemeClr val="tx1"/>
                </a:solidFill>
                <a:effectLst>
                  <a:outerShdw blurRad="12700" dist="38100" dir="2700000" algn="tl" rotWithShape="0">
                    <a:schemeClr val="bg1">
                      <a:lumMod val="50000"/>
                    </a:schemeClr>
                  </a:outerShdw>
                </a:effectLst>
              </a:rPr>
              <a:t>İlginiz için teşekkürler…</a:t>
            </a:r>
            <a:endParaRPr lang="en-US" b="1"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4" name="Slayt Numarası Yer Tutucusu 3">
            <a:extLst>
              <a:ext uri="{FF2B5EF4-FFF2-40B4-BE49-F238E27FC236}">
                <a16:creationId xmlns:a16="http://schemas.microsoft.com/office/drawing/2014/main" id="{EF0C1E0F-E3F3-485B-B968-94C7F3058E4B}"/>
              </a:ext>
            </a:extLst>
          </p:cNvPr>
          <p:cNvSpPr>
            <a:spLocks noGrp="1"/>
          </p:cNvSpPr>
          <p:nvPr>
            <p:ph type="sldNum" sz="quarter" idx="12"/>
          </p:nvPr>
        </p:nvSpPr>
        <p:spPr/>
        <p:txBody>
          <a:bodyPr/>
          <a:lstStyle/>
          <a:p>
            <a:fld id="{D57F1E4F-1CFF-5643-939E-217C01CDF565}" type="slidenum">
              <a:rPr lang="en-US" smtClean="0"/>
              <a:pPr/>
              <a:t>15</a:t>
            </a:fld>
            <a:endParaRPr lang="en-US" dirty="0"/>
          </a:p>
        </p:txBody>
      </p:sp>
      <p:sp>
        <p:nvSpPr>
          <p:cNvPr id="7" name="Alt Başlık 2">
            <a:extLst>
              <a:ext uri="{FF2B5EF4-FFF2-40B4-BE49-F238E27FC236}">
                <a16:creationId xmlns:a16="http://schemas.microsoft.com/office/drawing/2014/main" id="{ABB297CB-A6C7-4031-8C8E-CA95B981B15B}"/>
              </a:ext>
            </a:extLst>
          </p:cNvPr>
          <p:cNvSpPr txBox="1">
            <a:spLocks/>
          </p:cNvSpPr>
          <p:nvPr/>
        </p:nvSpPr>
        <p:spPr>
          <a:xfrm>
            <a:off x="6221506" y="4529540"/>
            <a:ext cx="5623748" cy="2015869"/>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r>
              <a:rPr lang="tr-TR" dirty="0">
                <a:solidFill>
                  <a:schemeClr val="tx1"/>
                </a:solidFill>
              </a:rPr>
              <a:t>Hazırlayan ve Sunan : </a:t>
            </a:r>
            <a:r>
              <a:rPr lang="tr-TR" b="1" dirty="0">
                <a:solidFill>
                  <a:schemeClr val="tx1"/>
                </a:solidFill>
              </a:rPr>
              <a:t>Ömer Sarı 2011404058</a:t>
            </a:r>
            <a:br>
              <a:rPr lang="tr-TR" b="1" dirty="0">
                <a:solidFill>
                  <a:schemeClr val="tx1"/>
                </a:solidFill>
              </a:rPr>
            </a:br>
            <a:r>
              <a:rPr lang="tr-TR" dirty="0">
                <a:solidFill>
                  <a:schemeClr val="tx1"/>
                </a:solidFill>
              </a:rPr>
              <a:t>E-posta                       : omer_sari_12@hotmail.com</a:t>
            </a:r>
          </a:p>
          <a:p>
            <a:r>
              <a:rPr lang="tr-TR" dirty="0">
                <a:solidFill>
                  <a:schemeClr val="tx1"/>
                </a:solidFill>
              </a:rPr>
              <a:t>Tarih                            : 26/05/2022</a:t>
            </a:r>
          </a:p>
          <a:p>
            <a:r>
              <a:rPr lang="tr-TR" dirty="0">
                <a:solidFill>
                  <a:schemeClr val="tx1"/>
                </a:solidFill>
              </a:rPr>
              <a:t>Sürüm                         : v1</a:t>
            </a:r>
          </a:p>
          <a:p>
            <a:r>
              <a:rPr lang="tr-TR" dirty="0">
                <a:solidFill>
                  <a:schemeClr val="tx1"/>
                </a:solidFill>
              </a:rPr>
              <a:t>Ders Yürütücüsü        : Doç. Dr. İsmail KIRBAŞ </a:t>
            </a:r>
            <a:endParaRPr lang="en-US" dirty="0">
              <a:solidFill>
                <a:schemeClr val="tx1"/>
              </a:solidFill>
            </a:endParaRPr>
          </a:p>
        </p:txBody>
      </p:sp>
      <p:pic>
        <p:nvPicPr>
          <p:cNvPr id="2056" name="Picture 8" descr="Kurumsal Kimlik | Burdur Mehmet Akif Ersoy Üniversitesi">
            <a:extLst>
              <a:ext uri="{FF2B5EF4-FFF2-40B4-BE49-F238E27FC236}">
                <a16:creationId xmlns:a16="http://schemas.microsoft.com/office/drawing/2014/main" id="{E2792D4B-1016-4ED8-9CF3-B4FFBE7AB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0292" t="8691" r="10665" b="11290"/>
          <a:stretch/>
        </p:blipFill>
        <p:spPr bwMode="auto">
          <a:xfrm>
            <a:off x="4842154" y="245935"/>
            <a:ext cx="1992144" cy="685387"/>
          </a:xfrm>
          <a:prstGeom prst="rect">
            <a:avLst/>
          </a:prstGeom>
          <a:noFill/>
          <a:extLst>
            <a:ext uri="{909E8E84-426E-40DD-AFC4-6F175D3DCCD1}">
              <a14:hiddenFill xmlns:a14="http://schemas.microsoft.com/office/drawing/2010/main">
                <a:solidFill>
                  <a:srgbClr val="FFFFFF"/>
                </a:solidFill>
              </a14:hiddenFill>
            </a:ext>
          </a:extLst>
        </p:spPr>
      </p:pic>
      <p:sp>
        <p:nvSpPr>
          <p:cNvPr id="10" name="Alt Başlık 2">
            <a:extLst>
              <a:ext uri="{FF2B5EF4-FFF2-40B4-BE49-F238E27FC236}">
                <a16:creationId xmlns:a16="http://schemas.microsoft.com/office/drawing/2014/main" id="{F3FB4516-AA03-4E40-A3E9-4BD1CB9AAD92}"/>
              </a:ext>
            </a:extLst>
          </p:cNvPr>
          <p:cNvSpPr txBox="1">
            <a:spLocks/>
          </p:cNvSpPr>
          <p:nvPr/>
        </p:nvSpPr>
        <p:spPr>
          <a:xfrm>
            <a:off x="3745173" y="1037409"/>
            <a:ext cx="4186106" cy="1126283"/>
          </a:xfrm>
          <a:prstGeom prst="rect">
            <a:avLst/>
          </a:prstGeom>
        </p:spPr>
        <p:txBody>
          <a:bodyPr vert="horz" lIns="91440" tIns="45720" rIns="91440" bIns="45720" rtlCol="0" anchor="t">
            <a:normAutofit/>
            <a:scene3d>
              <a:camera prst="orthographicFront"/>
              <a:lightRig rig="harsh" dir="t"/>
            </a:scene3d>
            <a:sp3d extrusionH="57150" prstMaterial="matte">
              <a:bevelT w="63500" h="12700" prst="angle"/>
              <a:contourClr>
                <a:schemeClr val="bg1">
                  <a:lumMod val="65000"/>
                </a:schemeClr>
              </a:contourClr>
            </a:sp3d>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pPr algn="ctr"/>
            <a:r>
              <a:rPr lang="tr-TR" b="1" dirty="0">
                <a:ln/>
                <a:solidFill>
                  <a:schemeClr val="accent3"/>
                </a:solidFill>
              </a:rPr>
              <a:t>Nesneye Dayalı Programlama Dersi</a:t>
            </a:r>
            <a:endParaRPr lang="en-US" b="1" dirty="0">
              <a:ln/>
              <a:solidFill>
                <a:schemeClr val="accent3"/>
              </a:solidFill>
            </a:endParaRPr>
          </a:p>
        </p:txBody>
      </p:sp>
      <p:pic>
        <p:nvPicPr>
          <p:cNvPr id="12" name="Resim 11">
            <a:hlinkClick r:id="rId3"/>
            <a:extLst>
              <a:ext uri="{FF2B5EF4-FFF2-40B4-BE49-F238E27FC236}">
                <a16:creationId xmlns:a16="http://schemas.microsoft.com/office/drawing/2014/main" id="{6BDD6285-D7B4-4236-9241-3C7798F7D644}"/>
              </a:ext>
            </a:extLst>
          </p:cNvPr>
          <p:cNvPicPr>
            <a:picLocks noChangeAspect="1"/>
          </p:cNvPicPr>
          <p:nvPr/>
        </p:nvPicPr>
        <p:blipFill>
          <a:blip r:embed="rId4"/>
          <a:stretch>
            <a:fillRect/>
          </a:stretch>
        </p:blipFill>
        <p:spPr>
          <a:xfrm>
            <a:off x="880877" y="-28029"/>
            <a:ext cx="1778435" cy="1633526"/>
          </a:xfrm>
          <a:prstGeom prst="rect">
            <a:avLst/>
          </a:prstGeom>
        </p:spPr>
      </p:pic>
      <p:sp>
        <p:nvSpPr>
          <p:cNvPr id="13" name="Dikdörtgen 12">
            <a:extLst>
              <a:ext uri="{FF2B5EF4-FFF2-40B4-BE49-F238E27FC236}">
                <a16:creationId xmlns:a16="http://schemas.microsoft.com/office/drawing/2014/main" id="{9CA692D3-0526-46AB-B8B6-5B201CEEFBC0}"/>
              </a:ext>
            </a:extLst>
          </p:cNvPr>
          <p:cNvSpPr/>
          <p:nvPr/>
        </p:nvSpPr>
        <p:spPr>
          <a:xfrm>
            <a:off x="490929" y="1405544"/>
            <a:ext cx="2772989" cy="276999"/>
          </a:xfrm>
          <a:prstGeom prst="rect">
            <a:avLst/>
          </a:prstGeom>
          <a:noFill/>
        </p:spPr>
        <p:txBody>
          <a:bodyPr wrap="square" lIns="91440" tIns="45720" rIns="91440" bIns="45720">
            <a:spAutoFit/>
          </a:bodyPr>
          <a:lstStyle/>
          <a:p>
            <a:pPr algn="ctr"/>
            <a:r>
              <a:rPr lang="tr-TR" sz="1200" b="0" cap="none" spc="0" dirty="0">
                <a:ln w="0"/>
                <a:solidFill>
                  <a:schemeClr val="tx1"/>
                </a:solidFill>
                <a:effectLst>
                  <a:outerShdw blurRad="38100" dist="19050" dir="2700000" algn="tl" rotWithShape="0">
                    <a:schemeClr val="dk1">
                      <a:alpha val="40000"/>
                    </a:schemeClr>
                  </a:outerShdw>
                </a:effectLst>
                <a:hlinkClick r:id="rId5"/>
              </a:rPr>
              <a:t>http://youtube.com/bmdersleri</a:t>
            </a:r>
            <a:endParaRPr lang="tr-TR" sz="1200" b="0" cap="none" spc="0" dirty="0">
              <a:ln w="0"/>
              <a:solidFill>
                <a:schemeClr val="tx1"/>
              </a:solidFill>
              <a:effectLst>
                <a:outerShdw blurRad="38100" dist="19050" dir="2700000" algn="tl" rotWithShape="0">
                  <a:schemeClr val="dk1">
                    <a:alpha val="40000"/>
                  </a:schemeClr>
                </a:outerShdw>
              </a:effectLst>
            </a:endParaRPr>
          </a:p>
        </p:txBody>
      </p:sp>
      <p:pic>
        <p:nvPicPr>
          <p:cNvPr id="11" name="Picture 2" descr="Object Oriented Programming: A curated set of resources">
            <a:extLst>
              <a:ext uri="{FF2B5EF4-FFF2-40B4-BE49-F238E27FC236}">
                <a16:creationId xmlns:a16="http://schemas.microsoft.com/office/drawing/2014/main" id="{A7580241-F7E6-4A4F-B885-D5520F18163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7570"/>
          <a:stretch/>
        </p:blipFill>
        <p:spPr bwMode="auto">
          <a:xfrm>
            <a:off x="9306374" y="212981"/>
            <a:ext cx="2559953" cy="1822402"/>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37577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lstStyle/>
          <a:p>
            <a:r>
              <a:rPr lang="tr-TR" dirty="0"/>
              <a:t>İçindekiler</a:t>
            </a:r>
            <a:endParaRPr lang="en-US" dirty="0"/>
          </a:p>
        </p:txBody>
      </p:sp>
      <p:sp>
        <p:nvSpPr>
          <p:cNvPr id="3" name="İçerik Yer Tutucusu 2">
            <a:extLst>
              <a:ext uri="{FF2B5EF4-FFF2-40B4-BE49-F238E27FC236}">
                <a16:creationId xmlns:a16="http://schemas.microsoft.com/office/drawing/2014/main" id="{D913E1FE-4E39-426D-88DE-2D02D43C23AA}"/>
              </a:ext>
            </a:extLst>
          </p:cNvPr>
          <p:cNvSpPr>
            <a:spLocks noGrp="1"/>
          </p:cNvSpPr>
          <p:nvPr>
            <p:ph idx="1"/>
          </p:nvPr>
        </p:nvSpPr>
        <p:spPr/>
        <p:txBody>
          <a:bodyPr>
            <a:normAutofit/>
          </a:bodyPr>
          <a:lstStyle/>
          <a:p>
            <a:r>
              <a:rPr lang="tr-TR" dirty="0" err="1"/>
              <a:t>Inheritance</a:t>
            </a:r>
            <a:r>
              <a:rPr lang="tr-TR" dirty="0"/>
              <a:t> (Kalıtım) Kavramı Nedir?</a:t>
            </a:r>
          </a:p>
          <a:p>
            <a:r>
              <a:rPr lang="tr-TR" dirty="0" err="1"/>
              <a:t>Polimorfizm</a:t>
            </a:r>
            <a:r>
              <a:rPr lang="tr-TR" dirty="0"/>
              <a:t> (Çok biçimlilik) Kavramı Nedir? -1 </a:t>
            </a:r>
          </a:p>
          <a:p>
            <a:r>
              <a:rPr lang="tr-TR" dirty="0" err="1"/>
              <a:t>Polimorfizm</a:t>
            </a:r>
            <a:r>
              <a:rPr lang="tr-TR" dirty="0"/>
              <a:t> (Çok biçimlilik) Kavramı Nedir? -2 </a:t>
            </a:r>
          </a:p>
          <a:p>
            <a:r>
              <a:rPr lang="tr-TR" dirty="0" err="1"/>
              <a:t>Polimorfizm’in</a:t>
            </a:r>
            <a:r>
              <a:rPr lang="tr-TR" dirty="0"/>
              <a:t> Faydaları Nelerdir? -1</a:t>
            </a:r>
          </a:p>
          <a:p>
            <a:r>
              <a:rPr lang="tr-TR" dirty="0" err="1"/>
              <a:t>Polimorfizm’in</a:t>
            </a:r>
            <a:r>
              <a:rPr lang="tr-TR" dirty="0"/>
              <a:t> Faydaları Nelerdir? -2</a:t>
            </a:r>
          </a:p>
          <a:p>
            <a:r>
              <a:rPr lang="tr-TR" dirty="0" err="1"/>
              <a:t>Polimorfizm</a:t>
            </a:r>
            <a:r>
              <a:rPr lang="tr-TR" dirty="0"/>
              <a:t> Örneği</a:t>
            </a:r>
          </a:p>
          <a:p>
            <a:r>
              <a:rPr lang="tr-TR" dirty="0"/>
              <a:t>Sonuç</a:t>
            </a:r>
          </a:p>
          <a:p>
            <a:r>
              <a:rPr lang="tr-TR" dirty="0"/>
              <a:t>Kaynaklar</a:t>
            </a:r>
          </a:p>
          <a:p>
            <a:endParaRPr lang="tr-TR" dirty="0"/>
          </a:p>
          <a:p>
            <a:endParaRPr lang="en-US" dirty="0"/>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2</a:t>
            </a:fld>
            <a:endParaRPr lang="en-US" dirty="0"/>
          </a:p>
        </p:txBody>
      </p:sp>
      <p:pic>
        <p:nvPicPr>
          <p:cNvPr id="5" name="Picture 8" descr="Kurumsal Kimlik | Burdur Mehmet Akif Ersoy Üniversitesi">
            <a:extLst>
              <a:ext uri="{FF2B5EF4-FFF2-40B4-BE49-F238E27FC236}">
                <a16:creationId xmlns:a16="http://schemas.microsoft.com/office/drawing/2014/main" id="{9E6DEBDC-868E-48C5-8316-305D8ACCAB5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0292" t="8691" r="10665" b="11290"/>
          <a:stretch/>
        </p:blipFill>
        <p:spPr bwMode="auto">
          <a:xfrm>
            <a:off x="10078311" y="102395"/>
            <a:ext cx="1992144" cy="68538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30C9555B-79E5-493C-91CF-6C37CB029805}"/>
              </a:ext>
            </a:extLst>
          </p:cNvPr>
          <p:cNvPicPr>
            <a:picLocks noChangeAspect="1" noChangeArrowheads="1"/>
          </p:cNvPicPr>
          <p:nvPr/>
        </p:nvPicPr>
        <p:blipFill>
          <a:blip r:embed="rId3"/>
          <a:srcRect/>
          <a:stretch/>
        </p:blipFill>
        <p:spPr bwMode="auto">
          <a:xfrm>
            <a:off x="8133755" y="2133600"/>
            <a:ext cx="2983684" cy="2983684"/>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6" name="Resim 5">
            <a:hlinkClick r:id="rId4"/>
            <a:extLst>
              <a:ext uri="{FF2B5EF4-FFF2-40B4-BE49-F238E27FC236}">
                <a16:creationId xmlns:a16="http://schemas.microsoft.com/office/drawing/2014/main" id="{5E0CEE4C-9B47-48D3-9C95-A5768F3000F3}"/>
              </a:ext>
            </a:extLst>
          </p:cNvPr>
          <p:cNvPicPr>
            <a:picLocks noChangeAspect="1"/>
          </p:cNvPicPr>
          <p:nvPr/>
        </p:nvPicPr>
        <p:blipFill>
          <a:blip r:embed="rId5"/>
          <a:stretch>
            <a:fillRect/>
          </a:stretch>
        </p:blipFill>
        <p:spPr>
          <a:xfrm>
            <a:off x="10228222" y="5153978"/>
            <a:ext cx="1778435" cy="1633526"/>
          </a:xfrm>
          <a:prstGeom prst="rect">
            <a:avLst/>
          </a:prstGeom>
        </p:spPr>
      </p:pic>
      <p:sp>
        <p:nvSpPr>
          <p:cNvPr id="9" name="Dikdörtgen 8">
            <a:extLst>
              <a:ext uri="{FF2B5EF4-FFF2-40B4-BE49-F238E27FC236}">
                <a16:creationId xmlns:a16="http://schemas.microsoft.com/office/drawing/2014/main" id="{119B20A2-A534-4B18-BCEA-DDD3194F8470}"/>
              </a:ext>
            </a:extLst>
          </p:cNvPr>
          <p:cNvSpPr/>
          <p:nvPr/>
        </p:nvSpPr>
        <p:spPr>
          <a:xfrm>
            <a:off x="9572776" y="6543161"/>
            <a:ext cx="2772989" cy="276999"/>
          </a:xfrm>
          <a:prstGeom prst="rect">
            <a:avLst/>
          </a:prstGeom>
          <a:noFill/>
        </p:spPr>
        <p:txBody>
          <a:bodyPr wrap="square" lIns="91440" tIns="45720" rIns="91440" bIns="45720">
            <a:spAutoFit/>
          </a:bodyPr>
          <a:lstStyle/>
          <a:p>
            <a:pPr algn="ctr"/>
            <a:r>
              <a:rPr lang="tr-TR" sz="1200" b="0" cap="none" spc="0" dirty="0">
                <a:ln w="0"/>
                <a:effectLst>
                  <a:outerShdw blurRad="38100" dist="19050" dir="2700000" algn="tl" rotWithShape="0">
                    <a:schemeClr val="dk1">
                      <a:alpha val="40000"/>
                    </a:schemeClr>
                  </a:outerShdw>
                </a:effectLst>
                <a:hlinkClick r:id="rId6">
                  <a:extLst>
                    <a:ext uri="{A12FA001-AC4F-418D-AE19-62706E023703}">
                      <ahyp:hlinkClr xmlns:ahyp="http://schemas.microsoft.com/office/drawing/2018/hyperlinkcolor" val="tx"/>
                    </a:ext>
                  </a:extLst>
                </a:hlinkClick>
              </a:rPr>
              <a:t>http://youtube.com/bmdersleri</a:t>
            </a:r>
            <a:endParaRPr lang="tr-TR" sz="1200" b="0" cap="none" spc="0"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1202282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err="1"/>
              <a:t>Inheritance</a:t>
            </a:r>
            <a:r>
              <a:rPr lang="tr-TR" dirty="0"/>
              <a:t> (Kalıtım) Nedir?</a:t>
            </a:r>
            <a:endParaRPr lang="en-US" dirty="0"/>
          </a:p>
        </p:txBody>
      </p:sp>
      <p:sp>
        <p:nvSpPr>
          <p:cNvPr id="3" name="İçerik Yer Tutucusu 2">
            <a:extLst>
              <a:ext uri="{FF2B5EF4-FFF2-40B4-BE49-F238E27FC236}">
                <a16:creationId xmlns:a16="http://schemas.microsoft.com/office/drawing/2014/main" id="{D913E1FE-4E39-426D-88DE-2D02D43C23AA}"/>
              </a:ext>
            </a:extLst>
          </p:cNvPr>
          <p:cNvSpPr>
            <a:spLocks noGrp="1"/>
          </p:cNvSpPr>
          <p:nvPr>
            <p:ph idx="1"/>
          </p:nvPr>
        </p:nvSpPr>
        <p:spPr>
          <a:xfrm>
            <a:off x="2037263" y="1905001"/>
            <a:ext cx="8818996" cy="1958788"/>
          </a:xfrm>
        </p:spPr>
        <p:txBody>
          <a:bodyPr>
            <a:normAutofit/>
          </a:bodyPr>
          <a:lstStyle/>
          <a:p>
            <a:pPr algn="just"/>
            <a:r>
              <a:rPr lang="tr-TR" dirty="0"/>
              <a:t>Basit bir örnekle açıklayacak olursak. Öğrenci isminde bir üst sınıfımız(</a:t>
            </a:r>
            <a:r>
              <a:rPr lang="tr-TR" dirty="0" err="1"/>
              <a:t>superclass</a:t>
            </a:r>
            <a:r>
              <a:rPr lang="tr-TR" dirty="0"/>
              <a:t>) olduğunu düşünelim. Bu sınıfa ek olarak Üniversite Öğrencisi isminde ve Lise Öğrencisi isminde iki farklı alt sınıfımız(</a:t>
            </a:r>
            <a:r>
              <a:rPr lang="tr-TR" dirty="0" err="1"/>
              <a:t>subclass</a:t>
            </a:r>
            <a:r>
              <a:rPr lang="tr-TR" dirty="0"/>
              <a:t>) olsun. Kalıtım sayesinde üst sınıfta belirlediğimiz kurallar alt sınıflarda da geçerli olacaktır çünkü lise öğrencisi de bir öğrencidir üniversite öğrencisi de bir öğrencidir.</a:t>
            </a:r>
            <a:endParaRPr lang="en-US" dirty="0"/>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3</a:t>
            </a:fld>
            <a:endParaRPr lang="en-US" dirty="0"/>
          </a:p>
        </p:txBody>
      </p:sp>
      <p:pic>
        <p:nvPicPr>
          <p:cNvPr id="7" name="Resim 6">
            <a:extLst>
              <a:ext uri="{FF2B5EF4-FFF2-40B4-BE49-F238E27FC236}">
                <a16:creationId xmlns:a16="http://schemas.microsoft.com/office/drawing/2014/main" id="{D62EBCA0-A704-4702-B660-B34C470E6701}"/>
              </a:ext>
            </a:extLst>
          </p:cNvPr>
          <p:cNvPicPr>
            <a:picLocks noChangeAspect="1"/>
          </p:cNvPicPr>
          <p:nvPr/>
        </p:nvPicPr>
        <p:blipFill>
          <a:blip r:embed="rId2"/>
          <a:stretch>
            <a:fillRect/>
          </a:stretch>
        </p:blipFill>
        <p:spPr>
          <a:xfrm>
            <a:off x="4044763" y="3647737"/>
            <a:ext cx="4102474" cy="3281979"/>
          </a:xfrm>
          <a:prstGeom prst="rect">
            <a:avLst/>
          </a:prstGeom>
        </p:spPr>
      </p:pic>
    </p:spTree>
    <p:extLst>
      <p:ext uri="{BB962C8B-B14F-4D97-AF65-F5344CB8AC3E}">
        <p14:creationId xmlns:p14="http://schemas.microsoft.com/office/powerpoint/2010/main" val="40876216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a:xfrm>
            <a:off x="2817042" y="560173"/>
            <a:ext cx="8911687" cy="1280890"/>
          </a:xfrm>
        </p:spPr>
        <p:txBody>
          <a:bodyPr>
            <a:normAutofit fontScale="90000"/>
          </a:bodyPr>
          <a:lstStyle/>
          <a:p>
            <a:r>
              <a:rPr lang="tr-TR" dirty="0" err="1"/>
              <a:t>Polimorfizm</a:t>
            </a:r>
            <a:r>
              <a:rPr lang="tr-TR" dirty="0"/>
              <a:t> (Çok biçimlilik) kavramı</a:t>
            </a:r>
            <a:r>
              <a:rPr lang="en-US" dirty="0"/>
              <a:t> </a:t>
            </a:r>
            <a:r>
              <a:rPr lang="en-US" dirty="0" err="1"/>
              <a:t>nedir</a:t>
            </a:r>
            <a:r>
              <a:rPr lang="en-US" dirty="0"/>
              <a:t>?</a:t>
            </a:r>
            <a:br>
              <a:rPr lang="en-US" dirty="0"/>
            </a:br>
            <a:endParaRPr lang="en-US" dirty="0"/>
          </a:p>
        </p:txBody>
      </p:sp>
      <p:sp>
        <p:nvSpPr>
          <p:cNvPr id="3" name="İçerik Yer Tutucusu 2">
            <a:extLst>
              <a:ext uri="{FF2B5EF4-FFF2-40B4-BE49-F238E27FC236}">
                <a16:creationId xmlns:a16="http://schemas.microsoft.com/office/drawing/2014/main" id="{D913E1FE-4E39-426D-88DE-2D02D43C23AA}"/>
              </a:ext>
            </a:extLst>
          </p:cNvPr>
          <p:cNvSpPr>
            <a:spLocks noGrp="1"/>
          </p:cNvSpPr>
          <p:nvPr>
            <p:ph idx="1"/>
          </p:nvPr>
        </p:nvSpPr>
        <p:spPr>
          <a:xfrm>
            <a:off x="2384611" y="1520181"/>
            <a:ext cx="7218155" cy="4589387"/>
          </a:xfrm>
        </p:spPr>
        <p:txBody>
          <a:bodyPr>
            <a:normAutofit/>
          </a:bodyPr>
          <a:lstStyle/>
          <a:p>
            <a:pPr algn="just"/>
            <a:r>
              <a:rPr lang="tr-TR" dirty="0"/>
              <a:t>Bir kalıtım ağacına ait sınıflarda aynı imzaya sahip yöntemler (</a:t>
            </a:r>
            <a:r>
              <a:rPr lang="tr-TR" dirty="0" err="1"/>
              <a:t>methods</a:t>
            </a:r>
            <a:r>
              <a:rPr lang="tr-TR" dirty="0"/>
              <a:t>) var ise Java ortamı çalıştırma zamanında yöntemin hangi sınıfa ait tanımdan çalıştırılacağını dinamik olarak belirleyebilir. Bu özelliğe çok biçimlilik (</a:t>
            </a:r>
            <a:r>
              <a:rPr lang="tr-TR" dirty="0" err="1"/>
              <a:t>polymorphism</a:t>
            </a:r>
            <a:r>
              <a:rPr lang="tr-TR" dirty="0"/>
              <a:t>) denir.</a:t>
            </a:r>
          </a:p>
          <a:p>
            <a:pPr algn="just"/>
            <a:endParaRPr lang="tr-TR" dirty="0"/>
          </a:p>
          <a:p>
            <a:pPr marL="0" indent="0" algn="just">
              <a:buNone/>
            </a:pPr>
            <a:r>
              <a:rPr lang="en-US" dirty="0"/>
              <a:t> </a:t>
            </a: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4</a:t>
            </a:fld>
            <a:endParaRPr lang="en-US" dirty="0"/>
          </a:p>
        </p:txBody>
      </p:sp>
      <p:pic>
        <p:nvPicPr>
          <p:cNvPr id="1026" name="Picture 2">
            <a:extLst>
              <a:ext uri="{FF2B5EF4-FFF2-40B4-BE49-F238E27FC236}">
                <a16:creationId xmlns:a16="http://schemas.microsoft.com/office/drawing/2014/main" id="{D68F54AA-9C01-48F5-9067-9C321504DB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81660" y="3223269"/>
            <a:ext cx="4224055" cy="30745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01542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a:xfrm>
            <a:off x="2817042" y="560173"/>
            <a:ext cx="8911687" cy="1280890"/>
          </a:xfrm>
        </p:spPr>
        <p:txBody>
          <a:bodyPr/>
          <a:lstStyle/>
          <a:p>
            <a:r>
              <a:rPr lang="tr-TR" dirty="0"/>
              <a:t>Polimorfizm kavramı</a:t>
            </a:r>
            <a:r>
              <a:rPr lang="en-US" dirty="0"/>
              <a:t> </a:t>
            </a:r>
            <a:r>
              <a:rPr lang="en-US" dirty="0" err="1"/>
              <a:t>nedir</a:t>
            </a:r>
            <a:r>
              <a:rPr lang="en-US" dirty="0"/>
              <a:t>?</a:t>
            </a:r>
            <a:br>
              <a:rPr lang="en-US" dirty="0"/>
            </a:br>
            <a:endParaRPr lang="en-US" dirty="0"/>
          </a:p>
        </p:txBody>
      </p:sp>
      <p:sp>
        <p:nvSpPr>
          <p:cNvPr id="3" name="İçerik Yer Tutucusu 2">
            <a:extLst>
              <a:ext uri="{FF2B5EF4-FFF2-40B4-BE49-F238E27FC236}">
                <a16:creationId xmlns:a16="http://schemas.microsoft.com/office/drawing/2014/main" id="{D913E1FE-4E39-426D-88DE-2D02D43C23AA}"/>
              </a:ext>
            </a:extLst>
          </p:cNvPr>
          <p:cNvSpPr>
            <a:spLocks noGrp="1"/>
          </p:cNvSpPr>
          <p:nvPr>
            <p:ph idx="1"/>
          </p:nvPr>
        </p:nvSpPr>
        <p:spPr>
          <a:xfrm>
            <a:off x="2250141" y="1708440"/>
            <a:ext cx="7218155" cy="4589387"/>
          </a:xfrm>
        </p:spPr>
        <p:txBody>
          <a:bodyPr>
            <a:normAutofit/>
          </a:bodyPr>
          <a:lstStyle/>
          <a:p>
            <a:pPr marL="0" indent="0" algn="just">
              <a:buNone/>
            </a:pPr>
            <a:endParaRPr lang="tr-TR" dirty="0"/>
          </a:p>
          <a:p>
            <a:pPr algn="just"/>
            <a:r>
              <a:rPr lang="tr-TR" dirty="0"/>
              <a:t>Polymorphism k</a:t>
            </a:r>
            <a:r>
              <a:rPr lang="en-US" dirty="0" err="1"/>
              <a:t>elime</a:t>
            </a:r>
            <a:r>
              <a:rPr lang="tr-TR" dirty="0"/>
              <a:t>sinde</a:t>
            </a:r>
            <a:r>
              <a:rPr lang="en-US" dirty="0"/>
              <a:t> </a:t>
            </a:r>
            <a:r>
              <a:rPr lang="en-US" dirty="0" err="1"/>
              <a:t>yer</a:t>
            </a:r>
            <a:r>
              <a:rPr lang="en-US" dirty="0"/>
              <a:t> </a:t>
            </a:r>
            <a:r>
              <a:rPr lang="en-US" dirty="0" err="1"/>
              <a:t>alan</a:t>
            </a:r>
            <a:r>
              <a:rPr lang="en-US" dirty="0"/>
              <a:t> </a:t>
            </a:r>
            <a:r>
              <a:rPr lang="tr-TR" dirty="0"/>
              <a:t>P</a:t>
            </a:r>
            <a:r>
              <a:rPr lang="en-US" dirty="0" err="1"/>
              <a:t>oly</a:t>
            </a:r>
            <a:r>
              <a:rPr lang="en-US" dirty="0"/>
              <a:t> </a:t>
            </a:r>
            <a:r>
              <a:rPr lang="en-US" dirty="0" err="1"/>
              <a:t>ifadesi</a:t>
            </a:r>
            <a:r>
              <a:rPr lang="en-US" dirty="0"/>
              <a:t> “</a:t>
            </a:r>
            <a:r>
              <a:rPr lang="en-US" dirty="0" err="1"/>
              <a:t>birden</a:t>
            </a:r>
            <a:r>
              <a:rPr lang="en-US" dirty="0"/>
              <a:t> </a:t>
            </a:r>
            <a:r>
              <a:rPr lang="en-US" dirty="0" err="1"/>
              <a:t>çok</a:t>
            </a:r>
            <a:r>
              <a:rPr lang="en-US" dirty="0"/>
              <a:t>” </a:t>
            </a:r>
            <a:r>
              <a:rPr lang="en-US" dirty="0" err="1"/>
              <a:t>anlamına</a:t>
            </a:r>
            <a:r>
              <a:rPr lang="en-US" dirty="0"/>
              <a:t> </a:t>
            </a:r>
            <a:r>
              <a:rPr lang="en-US" dirty="0" err="1"/>
              <a:t>gelir</a:t>
            </a:r>
            <a:r>
              <a:rPr lang="en-US" dirty="0"/>
              <a:t>. Morph </a:t>
            </a:r>
            <a:r>
              <a:rPr lang="en-US" dirty="0" err="1"/>
              <a:t>ise</a:t>
            </a:r>
            <a:r>
              <a:rPr lang="en-US" dirty="0"/>
              <a:t> “</a:t>
            </a:r>
            <a:r>
              <a:rPr lang="en-US" dirty="0" err="1"/>
              <a:t>şekil</a:t>
            </a:r>
            <a:r>
              <a:rPr lang="en-US" dirty="0"/>
              <a:t>, </a:t>
            </a:r>
            <a:r>
              <a:rPr lang="en-US" dirty="0" err="1"/>
              <a:t>görüntü</a:t>
            </a:r>
            <a:r>
              <a:rPr lang="en-US" dirty="0"/>
              <a:t>” </a:t>
            </a:r>
            <a:r>
              <a:rPr lang="en-US" dirty="0" err="1"/>
              <a:t>anlamında</a:t>
            </a:r>
            <a:r>
              <a:rPr lang="en-US" dirty="0"/>
              <a:t> </a:t>
            </a:r>
            <a:r>
              <a:rPr lang="en-US" dirty="0" err="1"/>
              <a:t>kullanılır</a:t>
            </a:r>
            <a:r>
              <a:rPr lang="en-US" dirty="0"/>
              <a:t>. Bu </a:t>
            </a:r>
            <a:r>
              <a:rPr lang="en-US" dirty="0" err="1"/>
              <a:t>açıdan</a:t>
            </a:r>
            <a:r>
              <a:rPr lang="en-US" dirty="0"/>
              <a:t> </a:t>
            </a:r>
            <a:r>
              <a:rPr lang="en-US" dirty="0" err="1"/>
              <a:t>bakıldığında</a:t>
            </a:r>
            <a:r>
              <a:rPr lang="en-US" dirty="0"/>
              <a:t> da </a:t>
            </a:r>
            <a:r>
              <a:rPr lang="en-US" dirty="0" err="1"/>
              <a:t>birden</a:t>
            </a:r>
            <a:r>
              <a:rPr lang="en-US" dirty="0"/>
              <a:t> </a:t>
            </a:r>
            <a:r>
              <a:rPr lang="en-US" dirty="0" err="1"/>
              <a:t>fazla</a:t>
            </a:r>
            <a:r>
              <a:rPr lang="en-US" dirty="0"/>
              <a:t> </a:t>
            </a:r>
            <a:r>
              <a:rPr lang="en-US" dirty="0" err="1"/>
              <a:t>görüntü</a:t>
            </a:r>
            <a:r>
              <a:rPr lang="en-US" dirty="0"/>
              <a:t> </a:t>
            </a:r>
            <a:r>
              <a:rPr lang="en-US" dirty="0" err="1"/>
              <a:t>anlamını</a:t>
            </a:r>
            <a:r>
              <a:rPr lang="en-US" dirty="0"/>
              <a:t> </a:t>
            </a:r>
            <a:r>
              <a:rPr lang="en-US" dirty="0" err="1"/>
              <a:t>çıkarabiliriz</a:t>
            </a:r>
            <a:r>
              <a:rPr lang="en-US" dirty="0"/>
              <a:t> ki </a:t>
            </a:r>
            <a:r>
              <a:rPr lang="en-US" dirty="0" err="1"/>
              <a:t>bu</a:t>
            </a:r>
            <a:r>
              <a:rPr lang="en-US" dirty="0"/>
              <a:t> </a:t>
            </a:r>
            <a:r>
              <a:rPr lang="en-US" dirty="0" err="1"/>
              <a:t>çıkarım</a:t>
            </a:r>
            <a:r>
              <a:rPr lang="en-US" dirty="0"/>
              <a:t> da bize </a:t>
            </a:r>
            <a:r>
              <a:rPr lang="tr-TR" dirty="0" err="1"/>
              <a:t>Polimorfizm’in</a:t>
            </a:r>
            <a:r>
              <a:rPr lang="en-US" dirty="0"/>
              <a:t> </a:t>
            </a:r>
            <a:r>
              <a:rPr lang="en-US" dirty="0" err="1"/>
              <a:t>amacını</a:t>
            </a:r>
            <a:r>
              <a:rPr lang="en-US" dirty="0"/>
              <a:t> </a:t>
            </a:r>
            <a:r>
              <a:rPr lang="en-US" dirty="0" err="1"/>
              <a:t>açıklar</a:t>
            </a:r>
            <a:r>
              <a:rPr lang="en-US" dirty="0"/>
              <a:t>. </a:t>
            </a: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5</a:t>
            </a:fld>
            <a:endParaRPr lang="en-US" dirty="0"/>
          </a:p>
        </p:txBody>
      </p:sp>
    </p:spTree>
    <p:extLst>
      <p:ext uri="{BB962C8B-B14F-4D97-AF65-F5344CB8AC3E}">
        <p14:creationId xmlns:p14="http://schemas.microsoft.com/office/powerpoint/2010/main" val="4554722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err="1"/>
              <a:t>Polimorfizm’in</a:t>
            </a:r>
            <a:r>
              <a:rPr lang="tr-TR" dirty="0"/>
              <a:t> faydaları nelerdir?</a:t>
            </a:r>
            <a:endParaRPr lang="en-US" dirty="0"/>
          </a:p>
        </p:txBody>
      </p:sp>
      <p:sp>
        <p:nvSpPr>
          <p:cNvPr id="3" name="İçerik Yer Tutucusu 2">
            <a:extLst>
              <a:ext uri="{FF2B5EF4-FFF2-40B4-BE49-F238E27FC236}">
                <a16:creationId xmlns:a16="http://schemas.microsoft.com/office/drawing/2014/main" id="{D913E1FE-4E39-426D-88DE-2D02D43C23AA}"/>
              </a:ext>
            </a:extLst>
          </p:cNvPr>
          <p:cNvSpPr>
            <a:spLocks noGrp="1"/>
          </p:cNvSpPr>
          <p:nvPr>
            <p:ph idx="1"/>
          </p:nvPr>
        </p:nvSpPr>
        <p:spPr>
          <a:xfrm>
            <a:off x="2288275" y="1905000"/>
            <a:ext cx="3897373" cy="3437299"/>
          </a:xfrm>
        </p:spPr>
        <p:txBody>
          <a:bodyPr>
            <a:normAutofit fontScale="92500" lnSpcReduction="10000"/>
          </a:bodyPr>
          <a:lstStyle/>
          <a:p>
            <a:pPr algn="just"/>
            <a:r>
              <a:rPr lang="en-US" dirty="0" err="1"/>
              <a:t>Programlarımıza</a:t>
            </a:r>
            <a:r>
              <a:rPr lang="tr-TR" dirty="0"/>
              <a:t> </a:t>
            </a:r>
            <a:r>
              <a:rPr lang="en-US" dirty="0" err="1"/>
              <a:t>sağlamış</a:t>
            </a:r>
            <a:r>
              <a:rPr lang="en-US" dirty="0"/>
              <a:t> </a:t>
            </a:r>
            <a:r>
              <a:rPr lang="en-US" dirty="0" err="1"/>
              <a:t>olduğu</a:t>
            </a:r>
            <a:r>
              <a:rPr lang="en-US" dirty="0"/>
              <a:t> </a:t>
            </a:r>
            <a:r>
              <a:rPr lang="en-US" dirty="0" err="1"/>
              <a:t>esneklik</a:t>
            </a:r>
            <a:r>
              <a:rPr lang="en-US" dirty="0"/>
              <a:t> </a:t>
            </a:r>
            <a:r>
              <a:rPr lang="en-US" dirty="0" err="1"/>
              <a:t>sayesinde</a:t>
            </a:r>
            <a:r>
              <a:rPr lang="en-US" dirty="0"/>
              <a:t> </a:t>
            </a:r>
            <a:r>
              <a:rPr lang="en-US" dirty="0" err="1"/>
              <a:t>farklı</a:t>
            </a:r>
            <a:r>
              <a:rPr lang="en-US" dirty="0"/>
              <a:t> </a:t>
            </a:r>
            <a:r>
              <a:rPr lang="en-US" dirty="0" err="1"/>
              <a:t>işlemler</a:t>
            </a:r>
            <a:r>
              <a:rPr lang="en-US" dirty="0"/>
              <a:t> </a:t>
            </a:r>
            <a:r>
              <a:rPr lang="en-US" dirty="0" err="1"/>
              <a:t>arasındaki</a:t>
            </a:r>
            <a:r>
              <a:rPr lang="en-US" dirty="0"/>
              <a:t> </a:t>
            </a:r>
            <a:r>
              <a:rPr lang="en-US" dirty="0" err="1"/>
              <a:t>bağlantı</a:t>
            </a:r>
            <a:r>
              <a:rPr lang="en-US" dirty="0"/>
              <a:t> </a:t>
            </a:r>
            <a:r>
              <a:rPr lang="en-US" dirty="0" err="1"/>
              <a:t>ilişkilerini</a:t>
            </a:r>
            <a:r>
              <a:rPr lang="en-US" dirty="0"/>
              <a:t> </a:t>
            </a:r>
            <a:r>
              <a:rPr lang="en-US" dirty="0" err="1"/>
              <a:t>azaltarak</a:t>
            </a:r>
            <a:r>
              <a:rPr lang="en-US" dirty="0"/>
              <a:t> </a:t>
            </a:r>
            <a:r>
              <a:rPr lang="en-US" dirty="0" err="1"/>
              <a:t>daha</a:t>
            </a:r>
            <a:r>
              <a:rPr lang="en-US" dirty="0"/>
              <a:t> </a:t>
            </a:r>
            <a:r>
              <a:rPr lang="en-US" dirty="0" err="1"/>
              <a:t>güvenli</a:t>
            </a:r>
            <a:r>
              <a:rPr lang="en-US" dirty="0"/>
              <a:t> </a:t>
            </a:r>
            <a:r>
              <a:rPr lang="en-US" dirty="0" err="1"/>
              <a:t>bir</a:t>
            </a:r>
            <a:r>
              <a:rPr lang="en-US" dirty="0"/>
              <a:t> hale </a:t>
            </a:r>
            <a:r>
              <a:rPr lang="en-US" dirty="0" err="1"/>
              <a:t>getirir</a:t>
            </a:r>
            <a:r>
              <a:rPr lang="en-US" dirty="0"/>
              <a:t>.</a:t>
            </a:r>
            <a:endParaRPr lang="tr-TR" dirty="0"/>
          </a:p>
          <a:p>
            <a:pPr algn="just"/>
            <a:endParaRPr lang="tr-TR" dirty="0"/>
          </a:p>
          <a:p>
            <a:pPr algn="just"/>
            <a:r>
              <a:rPr lang="tr-TR" dirty="0"/>
              <a:t>«</a:t>
            </a:r>
            <a:r>
              <a:rPr lang="tr-TR" dirty="0" err="1"/>
              <a:t>if</a:t>
            </a:r>
            <a:r>
              <a:rPr lang="tr-TR" dirty="0"/>
              <a:t>» veya «</a:t>
            </a:r>
            <a:r>
              <a:rPr lang="tr-TR" dirty="0" err="1"/>
              <a:t>switch</a:t>
            </a:r>
            <a:r>
              <a:rPr lang="tr-TR" dirty="0"/>
              <a:t>» kullanımına gerek bırakmaz.</a:t>
            </a:r>
          </a:p>
          <a:p>
            <a:pPr algn="just"/>
            <a:endParaRPr lang="tr-TR" dirty="0"/>
          </a:p>
          <a:p>
            <a:pPr algn="just"/>
            <a:r>
              <a:rPr lang="tr-TR" dirty="0"/>
              <a:t>Yeni bir alt sınıf eklendiğinde mevcut kodun değiştirilmesi gerekmez.</a:t>
            </a:r>
          </a:p>
          <a:p>
            <a:pPr algn="just"/>
            <a:endParaRPr lang="tr-TR" dirty="0"/>
          </a:p>
          <a:p>
            <a:pPr marL="0" indent="0" algn="just">
              <a:buNone/>
            </a:pPr>
            <a:endParaRPr lang="en-US" dirty="0"/>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6</a:t>
            </a:fld>
            <a:endParaRPr lang="en-US" dirty="0"/>
          </a:p>
        </p:txBody>
      </p:sp>
      <p:pic>
        <p:nvPicPr>
          <p:cNvPr id="6" name="Resim 5">
            <a:extLst>
              <a:ext uri="{FF2B5EF4-FFF2-40B4-BE49-F238E27FC236}">
                <a16:creationId xmlns:a16="http://schemas.microsoft.com/office/drawing/2014/main" id="{FB68A660-4277-4529-80D4-2CB713B56FC8}"/>
              </a:ext>
            </a:extLst>
          </p:cNvPr>
          <p:cNvPicPr>
            <a:picLocks noChangeAspect="1"/>
          </p:cNvPicPr>
          <p:nvPr/>
        </p:nvPicPr>
        <p:blipFill>
          <a:blip r:embed="rId2"/>
          <a:stretch>
            <a:fillRect/>
          </a:stretch>
        </p:blipFill>
        <p:spPr>
          <a:xfrm>
            <a:off x="6591569" y="1905000"/>
            <a:ext cx="4968871" cy="2792506"/>
          </a:xfrm>
          <a:prstGeom prst="rect">
            <a:avLst/>
          </a:prstGeom>
        </p:spPr>
      </p:pic>
    </p:spTree>
    <p:extLst>
      <p:ext uri="{BB962C8B-B14F-4D97-AF65-F5344CB8AC3E}">
        <p14:creationId xmlns:p14="http://schemas.microsoft.com/office/powerpoint/2010/main" val="23254871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err="1"/>
              <a:t>Polimorfizm’in</a:t>
            </a:r>
            <a:r>
              <a:rPr lang="tr-TR" dirty="0"/>
              <a:t> faydaları nelerdir?</a:t>
            </a:r>
            <a:endParaRPr lang="en-US" dirty="0"/>
          </a:p>
        </p:txBody>
      </p:sp>
      <p:sp>
        <p:nvSpPr>
          <p:cNvPr id="3" name="İçerik Yer Tutucusu 2">
            <a:extLst>
              <a:ext uri="{FF2B5EF4-FFF2-40B4-BE49-F238E27FC236}">
                <a16:creationId xmlns:a16="http://schemas.microsoft.com/office/drawing/2014/main" id="{D913E1FE-4E39-426D-88DE-2D02D43C23AA}"/>
              </a:ext>
            </a:extLst>
          </p:cNvPr>
          <p:cNvSpPr>
            <a:spLocks noGrp="1"/>
          </p:cNvSpPr>
          <p:nvPr>
            <p:ph idx="1"/>
          </p:nvPr>
        </p:nvSpPr>
        <p:spPr>
          <a:xfrm>
            <a:off x="2225522" y="1905000"/>
            <a:ext cx="3870478" cy="3913094"/>
          </a:xfrm>
        </p:spPr>
        <p:txBody>
          <a:bodyPr>
            <a:normAutofit/>
          </a:bodyPr>
          <a:lstStyle/>
          <a:p>
            <a:pPr algn="just"/>
            <a:r>
              <a:rPr lang="en-US" dirty="0" err="1"/>
              <a:t>Tekrar</a:t>
            </a:r>
            <a:r>
              <a:rPr lang="en-US" dirty="0"/>
              <a:t> </a:t>
            </a:r>
            <a:r>
              <a:rPr lang="en-US" dirty="0" err="1"/>
              <a:t>tekrar</a:t>
            </a:r>
            <a:r>
              <a:rPr lang="en-US" dirty="0"/>
              <a:t> </a:t>
            </a:r>
            <a:r>
              <a:rPr lang="en-US" dirty="0" err="1"/>
              <a:t>yazılacak</a:t>
            </a:r>
            <a:r>
              <a:rPr lang="en-US" dirty="0"/>
              <a:t> </a:t>
            </a:r>
            <a:r>
              <a:rPr lang="en-US" dirty="0" err="1"/>
              <a:t>kod</a:t>
            </a:r>
            <a:r>
              <a:rPr lang="en-US" dirty="0"/>
              <a:t> </a:t>
            </a:r>
            <a:r>
              <a:rPr lang="en-US" dirty="0" err="1"/>
              <a:t>satırlarını</a:t>
            </a:r>
            <a:r>
              <a:rPr lang="en-US" dirty="0"/>
              <a:t> minimum </a:t>
            </a:r>
            <a:r>
              <a:rPr lang="en-US" dirty="0" err="1"/>
              <a:t>seviyeye</a:t>
            </a:r>
            <a:r>
              <a:rPr lang="en-US" dirty="0"/>
              <a:t> </a:t>
            </a:r>
            <a:r>
              <a:rPr lang="en-US" dirty="0" err="1"/>
              <a:t>indirerek</a:t>
            </a:r>
            <a:r>
              <a:rPr lang="en-US" dirty="0"/>
              <a:t> </a:t>
            </a:r>
            <a:r>
              <a:rPr lang="en-US" dirty="0" err="1"/>
              <a:t>okunabilirlik</a:t>
            </a:r>
            <a:r>
              <a:rPr lang="en-US" dirty="0"/>
              <a:t> </a:t>
            </a:r>
            <a:r>
              <a:rPr lang="en-US" dirty="0" err="1"/>
              <a:t>sağladığı</a:t>
            </a:r>
            <a:r>
              <a:rPr lang="en-US" dirty="0"/>
              <a:t> </a:t>
            </a:r>
            <a:r>
              <a:rPr lang="en-US" dirty="0" err="1"/>
              <a:t>gibi</a:t>
            </a:r>
            <a:r>
              <a:rPr lang="en-US" dirty="0"/>
              <a:t> </a:t>
            </a:r>
            <a:r>
              <a:rPr lang="en-US" dirty="0" err="1"/>
              <a:t>gereken</a:t>
            </a:r>
            <a:r>
              <a:rPr lang="en-US" dirty="0"/>
              <a:t> </a:t>
            </a:r>
            <a:r>
              <a:rPr lang="en-US" dirty="0" err="1"/>
              <a:t>zamanı</a:t>
            </a:r>
            <a:r>
              <a:rPr lang="en-US" dirty="0"/>
              <a:t> da </a:t>
            </a:r>
            <a:r>
              <a:rPr lang="en-US" dirty="0" err="1"/>
              <a:t>azaltır</a:t>
            </a:r>
            <a:r>
              <a:rPr lang="en-US" dirty="0"/>
              <a:t>.</a:t>
            </a:r>
            <a:endParaRPr lang="tr-TR" dirty="0"/>
          </a:p>
          <a:p>
            <a:pPr algn="just"/>
            <a:endParaRPr lang="tr-TR" dirty="0"/>
          </a:p>
          <a:p>
            <a:pPr algn="just"/>
            <a:r>
              <a:rPr lang="en-US" dirty="0"/>
              <a:t>Program </a:t>
            </a:r>
            <a:r>
              <a:rPr lang="en-US" dirty="0" err="1"/>
              <a:t>içerisinde</a:t>
            </a:r>
            <a:r>
              <a:rPr lang="en-US" dirty="0"/>
              <a:t> </a:t>
            </a:r>
            <a:r>
              <a:rPr lang="en-US" dirty="0" err="1"/>
              <a:t>oluşan</a:t>
            </a:r>
            <a:r>
              <a:rPr lang="en-US" dirty="0"/>
              <a:t> </a:t>
            </a:r>
            <a:r>
              <a:rPr lang="en-US" dirty="0" err="1"/>
              <a:t>bir</a:t>
            </a:r>
            <a:r>
              <a:rPr lang="en-US" dirty="0"/>
              <a:t> </a:t>
            </a:r>
            <a:r>
              <a:rPr lang="en-US" dirty="0" err="1"/>
              <a:t>hatayı</a:t>
            </a:r>
            <a:r>
              <a:rPr lang="en-US" dirty="0"/>
              <a:t> </a:t>
            </a:r>
            <a:r>
              <a:rPr lang="en-US" dirty="0" err="1"/>
              <a:t>tek</a:t>
            </a:r>
            <a:r>
              <a:rPr lang="en-US" dirty="0"/>
              <a:t> </a:t>
            </a:r>
            <a:r>
              <a:rPr lang="en-US" dirty="0" err="1"/>
              <a:t>bir</a:t>
            </a:r>
            <a:r>
              <a:rPr lang="en-US" dirty="0"/>
              <a:t> </a:t>
            </a:r>
            <a:r>
              <a:rPr lang="en-US" dirty="0" err="1"/>
              <a:t>yapı</a:t>
            </a:r>
            <a:r>
              <a:rPr lang="en-US" dirty="0"/>
              <a:t> </a:t>
            </a:r>
            <a:r>
              <a:rPr lang="en-US" dirty="0" err="1"/>
              <a:t>içerisinde</a:t>
            </a:r>
            <a:r>
              <a:rPr lang="en-US" dirty="0"/>
              <a:t> </a:t>
            </a:r>
            <a:r>
              <a:rPr lang="en-US" dirty="0" err="1"/>
              <a:t>çözme</a:t>
            </a:r>
            <a:r>
              <a:rPr lang="en-US" dirty="0"/>
              <a:t> </a:t>
            </a:r>
            <a:r>
              <a:rPr lang="en-US" dirty="0" err="1"/>
              <a:t>kolaylığı</a:t>
            </a:r>
            <a:r>
              <a:rPr lang="en-US" dirty="0"/>
              <a:t> </a:t>
            </a:r>
            <a:r>
              <a:rPr lang="en-US" dirty="0" err="1"/>
              <a:t>sağlar</a:t>
            </a:r>
            <a:r>
              <a:rPr lang="en-US" dirty="0"/>
              <a:t>.</a:t>
            </a: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7</a:t>
            </a:fld>
            <a:endParaRPr lang="en-US" dirty="0"/>
          </a:p>
        </p:txBody>
      </p:sp>
      <p:pic>
        <p:nvPicPr>
          <p:cNvPr id="7" name="Resim 6">
            <a:extLst>
              <a:ext uri="{FF2B5EF4-FFF2-40B4-BE49-F238E27FC236}">
                <a16:creationId xmlns:a16="http://schemas.microsoft.com/office/drawing/2014/main" id="{31F7892F-D32D-4C82-B12C-C476E1EDDCD8}"/>
              </a:ext>
            </a:extLst>
          </p:cNvPr>
          <p:cNvPicPr>
            <a:picLocks noChangeAspect="1"/>
          </p:cNvPicPr>
          <p:nvPr/>
        </p:nvPicPr>
        <p:blipFill>
          <a:blip r:embed="rId2"/>
          <a:stretch>
            <a:fillRect/>
          </a:stretch>
        </p:blipFill>
        <p:spPr>
          <a:xfrm>
            <a:off x="6714565" y="1661890"/>
            <a:ext cx="4034117" cy="4034117"/>
          </a:xfrm>
          <a:prstGeom prst="rect">
            <a:avLst/>
          </a:prstGeom>
        </p:spPr>
      </p:pic>
    </p:spTree>
    <p:extLst>
      <p:ext uri="{BB962C8B-B14F-4D97-AF65-F5344CB8AC3E}">
        <p14:creationId xmlns:p14="http://schemas.microsoft.com/office/powerpoint/2010/main" val="16764391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a:t>Polimorfizm Örneği -1 </a:t>
            </a: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8</a:t>
            </a:fld>
            <a:endParaRPr lang="en-US" dirty="0"/>
          </a:p>
        </p:txBody>
      </p:sp>
      <p:sp>
        <p:nvSpPr>
          <p:cNvPr id="8" name="İçerik Yer Tutucusu 2">
            <a:extLst>
              <a:ext uri="{FF2B5EF4-FFF2-40B4-BE49-F238E27FC236}">
                <a16:creationId xmlns:a16="http://schemas.microsoft.com/office/drawing/2014/main" id="{F2A25E5B-E61F-42AF-BFF3-6EA49E8C2BEA}"/>
              </a:ext>
            </a:extLst>
          </p:cNvPr>
          <p:cNvSpPr>
            <a:spLocks noGrp="1"/>
          </p:cNvSpPr>
          <p:nvPr>
            <p:ph idx="1"/>
          </p:nvPr>
        </p:nvSpPr>
        <p:spPr>
          <a:xfrm>
            <a:off x="1355307" y="2113862"/>
            <a:ext cx="4740693" cy="3829737"/>
          </a:xfrm>
        </p:spPr>
        <p:txBody>
          <a:bodyPr>
            <a:normAutofit/>
          </a:bodyPr>
          <a:lstStyle/>
          <a:p>
            <a:pPr algn="just"/>
            <a:r>
              <a:rPr lang="tr-TR" dirty="0"/>
              <a:t>İlk örneği anlaşılmasını kolaylaştırmak için hayvanlar üzerinden vereceğim. Hayvan isminde bir tane sınıf (</a:t>
            </a:r>
            <a:r>
              <a:rPr lang="tr-TR" dirty="0" err="1"/>
              <a:t>class</a:t>
            </a:r>
            <a:r>
              <a:rPr lang="tr-TR" dirty="0"/>
              <a:t>) oluşturalım ve içine konuş isminde bir yöntem(</a:t>
            </a:r>
            <a:r>
              <a:rPr lang="tr-TR" dirty="0" err="1"/>
              <a:t>method</a:t>
            </a:r>
            <a:r>
              <a:rPr lang="tr-TR" dirty="0"/>
              <a:t>) tanımlayalım.</a:t>
            </a:r>
            <a:endParaRPr lang="en-US" dirty="0"/>
          </a:p>
        </p:txBody>
      </p:sp>
      <p:pic>
        <p:nvPicPr>
          <p:cNvPr id="12" name="Resim 11">
            <a:extLst>
              <a:ext uri="{FF2B5EF4-FFF2-40B4-BE49-F238E27FC236}">
                <a16:creationId xmlns:a16="http://schemas.microsoft.com/office/drawing/2014/main" id="{2B5783BC-EEF1-4303-B701-254C16BFBDD1}"/>
              </a:ext>
            </a:extLst>
          </p:cNvPr>
          <p:cNvPicPr>
            <a:picLocks noChangeAspect="1"/>
          </p:cNvPicPr>
          <p:nvPr/>
        </p:nvPicPr>
        <p:blipFill>
          <a:blip r:embed="rId2"/>
          <a:stretch>
            <a:fillRect/>
          </a:stretch>
        </p:blipFill>
        <p:spPr>
          <a:xfrm>
            <a:off x="6665493" y="1628222"/>
            <a:ext cx="4839119" cy="4801016"/>
          </a:xfrm>
          <a:prstGeom prst="rect">
            <a:avLst/>
          </a:prstGeom>
        </p:spPr>
      </p:pic>
    </p:spTree>
    <p:extLst>
      <p:ext uri="{BB962C8B-B14F-4D97-AF65-F5344CB8AC3E}">
        <p14:creationId xmlns:p14="http://schemas.microsoft.com/office/powerpoint/2010/main" val="12917462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a:t>Polimorfizm Örneği -1 (devam)</a:t>
            </a: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
        <p:nvSpPr>
          <p:cNvPr id="8" name="İçerik Yer Tutucusu 2">
            <a:extLst>
              <a:ext uri="{FF2B5EF4-FFF2-40B4-BE49-F238E27FC236}">
                <a16:creationId xmlns:a16="http://schemas.microsoft.com/office/drawing/2014/main" id="{F2A25E5B-E61F-42AF-BFF3-6EA49E8C2BEA}"/>
              </a:ext>
            </a:extLst>
          </p:cNvPr>
          <p:cNvSpPr>
            <a:spLocks noGrp="1"/>
          </p:cNvSpPr>
          <p:nvPr>
            <p:ph idx="1"/>
          </p:nvPr>
        </p:nvSpPr>
        <p:spPr>
          <a:xfrm>
            <a:off x="1418060" y="1405651"/>
            <a:ext cx="10086552" cy="2260338"/>
          </a:xfrm>
        </p:spPr>
        <p:txBody>
          <a:bodyPr>
            <a:normAutofit/>
          </a:bodyPr>
          <a:lstStyle/>
          <a:p>
            <a:pPr algn="just"/>
            <a:r>
              <a:rPr lang="tr-TR" dirty="0"/>
              <a:t>Kedi ve köpek isminde iki tane sınıf (</a:t>
            </a:r>
            <a:r>
              <a:rPr lang="tr-TR" dirty="0" err="1"/>
              <a:t>class</a:t>
            </a:r>
            <a:r>
              <a:rPr lang="tr-TR" dirty="0"/>
              <a:t>) oluşturuyoruz, </a:t>
            </a:r>
            <a:r>
              <a:rPr lang="tr-TR" dirty="0" err="1"/>
              <a:t>polimorfizmin</a:t>
            </a:r>
            <a:r>
              <a:rPr lang="tr-TR" dirty="0"/>
              <a:t> farkını anlayabilmeniz için konuş yöntemini sadece kedi sınıfına yazıyoruz ve bunları üst sınıfın mirası olarak atamıyoruz(</a:t>
            </a:r>
            <a:r>
              <a:rPr lang="tr-TR" dirty="0" err="1"/>
              <a:t>extends</a:t>
            </a:r>
            <a:r>
              <a:rPr lang="tr-TR" dirty="0"/>
              <a:t> etmiyoruz).</a:t>
            </a:r>
            <a:endParaRPr lang="en-US" dirty="0"/>
          </a:p>
        </p:txBody>
      </p:sp>
      <p:pic>
        <p:nvPicPr>
          <p:cNvPr id="5" name="Resim 4">
            <a:extLst>
              <a:ext uri="{FF2B5EF4-FFF2-40B4-BE49-F238E27FC236}">
                <a16:creationId xmlns:a16="http://schemas.microsoft.com/office/drawing/2014/main" id="{196EACC4-EA29-48EF-9926-ED5FC3A2A212}"/>
              </a:ext>
            </a:extLst>
          </p:cNvPr>
          <p:cNvPicPr>
            <a:picLocks noChangeAspect="1"/>
          </p:cNvPicPr>
          <p:nvPr/>
        </p:nvPicPr>
        <p:blipFill>
          <a:blip r:embed="rId2"/>
          <a:stretch>
            <a:fillRect/>
          </a:stretch>
        </p:blipFill>
        <p:spPr>
          <a:xfrm>
            <a:off x="1012538" y="2358098"/>
            <a:ext cx="5318771" cy="4410000"/>
          </a:xfrm>
          <a:prstGeom prst="rect">
            <a:avLst/>
          </a:prstGeom>
        </p:spPr>
      </p:pic>
      <p:pic>
        <p:nvPicPr>
          <p:cNvPr id="12" name="Resim 11">
            <a:extLst>
              <a:ext uri="{FF2B5EF4-FFF2-40B4-BE49-F238E27FC236}">
                <a16:creationId xmlns:a16="http://schemas.microsoft.com/office/drawing/2014/main" id="{D4A668A8-4CCE-4FA1-B5DE-08F5CC4508F6}"/>
              </a:ext>
            </a:extLst>
          </p:cNvPr>
          <p:cNvPicPr>
            <a:picLocks noChangeAspect="1"/>
          </p:cNvPicPr>
          <p:nvPr/>
        </p:nvPicPr>
        <p:blipFill>
          <a:blip r:embed="rId3"/>
          <a:stretch>
            <a:fillRect/>
          </a:stretch>
        </p:blipFill>
        <p:spPr>
          <a:xfrm>
            <a:off x="6621549" y="2358098"/>
            <a:ext cx="4592823" cy="4410000"/>
          </a:xfrm>
          <a:prstGeom prst="rect">
            <a:avLst/>
          </a:prstGeom>
        </p:spPr>
      </p:pic>
    </p:spTree>
    <p:extLst>
      <p:ext uri="{BB962C8B-B14F-4D97-AF65-F5344CB8AC3E}">
        <p14:creationId xmlns:p14="http://schemas.microsoft.com/office/powerpoint/2010/main" val="4014743303"/>
      </p:ext>
    </p:extLst>
  </p:cSld>
  <p:clrMapOvr>
    <a:masterClrMapping/>
  </p:clrMapOvr>
</p:sld>
</file>

<file path=ppt/theme/theme1.xml><?xml version="1.0" encoding="utf-8"?>
<a:theme xmlns:a="http://schemas.openxmlformats.org/drawingml/2006/main" name="Duman">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824</TotalTime>
  <Words>766</Words>
  <Application>Microsoft Office PowerPoint</Application>
  <PresentationFormat>Geniş ekran</PresentationFormat>
  <Paragraphs>77</Paragraphs>
  <Slides>15</Slides>
  <Notes>0</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15</vt:i4>
      </vt:variant>
    </vt:vector>
  </HeadingPairs>
  <TitlesOfParts>
    <vt:vector size="20" baseType="lpstr">
      <vt:lpstr>Arial</vt:lpstr>
      <vt:lpstr>Calibri</vt:lpstr>
      <vt:lpstr>Century Gothic</vt:lpstr>
      <vt:lpstr>Wingdings 3</vt:lpstr>
      <vt:lpstr>Duman</vt:lpstr>
      <vt:lpstr>Java’da Polimorfizm</vt:lpstr>
      <vt:lpstr>İçindekiler</vt:lpstr>
      <vt:lpstr>Inheritance (Kalıtım) Nedir?</vt:lpstr>
      <vt:lpstr>Polimorfizm (Çok biçimlilik) kavramı nedir? </vt:lpstr>
      <vt:lpstr>Polimorfizm kavramı nedir? </vt:lpstr>
      <vt:lpstr>Polimorfizm’in faydaları nelerdir?</vt:lpstr>
      <vt:lpstr>Polimorfizm’in faydaları nelerdir?</vt:lpstr>
      <vt:lpstr>Polimorfizm Örneği -1 </vt:lpstr>
      <vt:lpstr>Polimorfizm Örneği -1 (devam)</vt:lpstr>
      <vt:lpstr>Polimorfizm Örneği -1 (devam)</vt:lpstr>
      <vt:lpstr>Polimorfizm Örneği -1 (devam)</vt:lpstr>
      <vt:lpstr>Polimorfizm Örneği -1 (devam)</vt:lpstr>
      <vt:lpstr>Sonuç</vt:lpstr>
      <vt:lpstr>Kaynaklar</vt:lpstr>
      <vt:lpstr>İlginiz için teşekkürler…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Soyutlama Nedir?</dc:title>
  <dc:creator>İsmail KIRBAŞ</dc:creator>
  <cp:lastModifiedBy>ömer sarı</cp:lastModifiedBy>
  <cp:revision>59</cp:revision>
  <dcterms:created xsi:type="dcterms:W3CDTF">2020-04-15T07:57:29Z</dcterms:created>
  <dcterms:modified xsi:type="dcterms:W3CDTF">2022-05-27T14:56:54Z</dcterms:modified>
</cp:coreProperties>
</file>

<file path=docProps/thumbnail.jpeg>
</file>